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665" r:id="rId2"/>
    <p:sldId id="666" r:id="rId3"/>
    <p:sldId id="667" r:id="rId4"/>
    <p:sldId id="679" r:id="rId5"/>
    <p:sldId id="680" r:id="rId6"/>
    <p:sldId id="692" r:id="rId7"/>
    <p:sldId id="691" r:id="rId8"/>
    <p:sldId id="690" r:id="rId9"/>
    <p:sldId id="668" r:id="rId10"/>
    <p:sldId id="681" r:id="rId11"/>
    <p:sldId id="682" r:id="rId12"/>
    <p:sldId id="683" r:id="rId13"/>
    <p:sldId id="678" r:id="rId14"/>
    <p:sldId id="684" r:id="rId15"/>
    <p:sldId id="685" r:id="rId16"/>
    <p:sldId id="686" r:id="rId17"/>
    <p:sldId id="688" r:id="rId18"/>
    <p:sldId id="687" r:id="rId19"/>
    <p:sldId id="674" r:id="rId20"/>
    <p:sldId id="689" r:id="rId21"/>
  </p:sldIdLst>
  <p:sldSz cx="9144000" cy="6858000" type="screen4x3"/>
  <p:notesSz cx="6858000" cy="9144000"/>
  <p:embeddedFontLst>
    <p:embeddedFont>
      <p:font typeface="Malgun Gothic" panose="020B0503020000020004" pitchFamily="34" charset="-127"/>
      <p:regular r:id="rId22"/>
      <p:bold r:id="rId23"/>
    </p:embeddedFont>
    <p:embeddedFont>
      <p:font typeface="Malgun Gothic"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ambria Math" panose="02040503050406030204" pitchFamily="18"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A5EF"/>
    <a:srgbClr val="0070C0"/>
    <a:srgbClr val="4835CB"/>
    <a:srgbClr val="11E7C3"/>
    <a:srgbClr val="0C4790"/>
    <a:srgbClr val="487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592" autoAdjust="0"/>
  </p:normalViewPr>
  <p:slideViewPr>
    <p:cSldViewPr snapToGrid="0">
      <p:cViewPr varScale="1">
        <p:scale>
          <a:sx n="104" d="100"/>
          <a:sy n="104" d="100"/>
        </p:scale>
        <p:origin x="19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3513994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343470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395138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2605760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125877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368691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직선 연결선 13">
            <a:extLst>
              <a:ext uri="{FF2B5EF4-FFF2-40B4-BE49-F238E27FC236}">
                <a16:creationId xmlns:a16="http://schemas.microsoft.com/office/drawing/2014/main" id="{2F391A2A-A624-4D43-B382-469C264520A0}"/>
              </a:ext>
            </a:extLst>
          </p:cNvPr>
          <p:cNvCxnSpPr/>
          <p:nvPr userDrawn="1"/>
        </p:nvCxnSpPr>
        <p:spPr>
          <a:xfrm>
            <a:off x="305626" y="859338"/>
            <a:ext cx="8388000"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제목 4">
            <a:extLst>
              <a:ext uri="{FF2B5EF4-FFF2-40B4-BE49-F238E27FC236}">
                <a16:creationId xmlns:a16="http://schemas.microsoft.com/office/drawing/2014/main" id="{E3BAB198-7D99-4A4D-BB51-5DFA881AACEA}"/>
              </a:ext>
            </a:extLst>
          </p:cNvPr>
          <p:cNvSpPr txBox="1">
            <a:spLocks/>
          </p:cNvSpPr>
          <p:nvPr userDrawn="1"/>
        </p:nvSpPr>
        <p:spPr>
          <a:xfrm>
            <a:off x="1043490" y="365130"/>
            <a:ext cx="4105396" cy="456672"/>
          </a:xfrm>
          <a:prstGeom prst="rect">
            <a:avLst/>
          </a:prstGeom>
        </p:spPr>
        <p:txBody>
          <a:bodyPr vert="horz" wrap="none" lIns="91440" tIns="45720" rIns="91440" bIns="45720" rtlCol="0" anchor="ctr">
            <a:noAutofit/>
          </a:bodyPr>
          <a:lstStyle>
            <a:lvl1pPr algn="l" defTabSz="914400" rtl="0" eaLnBrk="1" latinLnBrk="1" hangingPunct="1">
              <a:lnSpc>
                <a:spcPct val="90000"/>
              </a:lnSpc>
              <a:spcBef>
                <a:spcPct val="0"/>
              </a:spcBef>
              <a:buNone/>
              <a:defRPr lang="ko-KR" altLang="en-US" sz="2400" b="1" kern="1200" spc="-150">
                <a:ln>
                  <a:solidFill>
                    <a:schemeClr val="bg1">
                      <a:lumMod val="85000"/>
                      <a:alpha val="0"/>
                    </a:schemeClr>
                  </a:solidFill>
                </a:ln>
                <a:solidFill>
                  <a:schemeClr val="tx1">
                    <a:lumMod val="75000"/>
                    <a:lumOff val="25000"/>
                  </a:schemeClr>
                </a:solidFill>
                <a:latin typeface="Noto Sans CJK KR Black" panose="020B0A00000000000000" pitchFamily="34" charset="-127"/>
                <a:ea typeface="Noto Sans CJK KR Black" panose="020B0A00000000000000" pitchFamily="34" charset="-127"/>
                <a:cs typeface="+mn-cs"/>
              </a:defRPr>
            </a:lvl1pPr>
          </a:lstStyle>
          <a:p>
            <a:r>
              <a:rPr lang="ko-KR" altLang="en-US" sz="2600" spc="-300">
                <a:latin typeface="고도 B" panose="02000503000000020004" pitchFamily="2" charset="-127"/>
                <a:ea typeface="고도 B" panose="02000503000000020004" pitchFamily="2" charset="-127"/>
              </a:rPr>
              <a:t>슬라이드 제목을 입력해주세요</a:t>
            </a:r>
          </a:p>
        </p:txBody>
      </p:sp>
    </p:spTree>
    <p:extLst>
      <p:ext uri="{BB962C8B-B14F-4D97-AF65-F5344CB8AC3E}">
        <p14:creationId xmlns:p14="http://schemas.microsoft.com/office/powerpoint/2010/main" val="2239185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직선 연결선 13">
            <a:extLst>
              <a:ext uri="{FF2B5EF4-FFF2-40B4-BE49-F238E27FC236}">
                <a16:creationId xmlns:a16="http://schemas.microsoft.com/office/drawing/2014/main" id="{2F391A2A-A624-4D43-B382-469C264520A0}"/>
              </a:ext>
            </a:extLst>
          </p:cNvPr>
          <p:cNvCxnSpPr/>
          <p:nvPr userDrawn="1"/>
        </p:nvCxnSpPr>
        <p:spPr>
          <a:xfrm>
            <a:off x="305626" y="859338"/>
            <a:ext cx="8388000"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85E49362-C1C5-4BD8-BAAA-A6CFA44596CC}"/>
              </a:ext>
            </a:extLst>
          </p:cNvPr>
          <p:cNvSpPr>
            <a:spLocks noGrp="1"/>
          </p:cNvSpPr>
          <p:nvPr>
            <p:ph type="title" hasCustomPrompt="1"/>
          </p:nvPr>
        </p:nvSpPr>
        <p:spPr>
          <a:xfrm>
            <a:off x="1043490" y="337934"/>
            <a:ext cx="3956527" cy="511062"/>
          </a:xfrm>
        </p:spPr>
        <p:txBody>
          <a:bodyPr vert="horz" wrap="none" lIns="91440" tIns="45720" rIns="91440" bIns="45720" rtlCol="0" anchor="ctr">
            <a:noAutofit/>
          </a:bodyPr>
          <a:lstStyle>
            <a:lvl1pPr>
              <a:defRPr lang="ko-KR" altLang="en-US" sz="2600" b="1" spc="-300">
                <a:ln>
                  <a:solidFill>
                    <a:schemeClr val="bg1">
                      <a:lumMod val="85000"/>
                      <a:alpha val="0"/>
                    </a:schemeClr>
                  </a:solidFill>
                </a:ln>
                <a:solidFill>
                  <a:schemeClr val="tx1">
                    <a:lumMod val="75000"/>
                    <a:lumOff val="25000"/>
                  </a:schemeClr>
                </a:solidFill>
                <a:latin typeface="고도 B" panose="02000503000000020004" pitchFamily="2" charset="-127"/>
                <a:ea typeface="고도 B" panose="02000503000000020004" pitchFamily="2" charset="-127"/>
                <a:cs typeface="+mn-cs"/>
              </a:defRPr>
            </a:lvl1pPr>
          </a:lstStyle>
          <a:p>
            <a:r>
              <a:rPr lang="ko-KR" altLang="en-US" sz="2600" spc="-300">
                <a:latin typeface="고도 B" panose="02000503000000020004" pitchFamily="2" charset="-127"/>
                <a:ea typeface="고도 B" panose="02000503000000020004" pitchFamily="2" charset="-127"/>
              </a:rPr>
              <a:t>슬라이드 제목을 입력해주세요</a:t>
            </a:r>
          </a:p>
        </p:txBody>
      </p:sp>
    </p:spTree>
    <p:extLst>
      <p:ext uri="{BB962C8B-B14F-4D97-AF65-F5344CB8AC3E}">
        <p14:creationId xmlns:p14="http://schemas.microsoft.com/office/powerpoint/2010/main" val="141916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2393950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256133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225027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620757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97EFB-C7C4-4FA6-A353-095E35FA0F5E}" type="datetimeFigureOut">
              <a:rPr lang="ko-KR" altLang="en-US" smtClean="0"/>
              <a:t>2022. 5. 6.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349076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97EFB-C7C4-4FA6-A353-095E35FA0F5E}" type="datetimeFigureOut">
              <a:rPr lang="ko-KR" altLang="en-US" smtClean="0"/>
              <a:t>2022. 5. 6.</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97B7C-3047-434B-A87A-343F6C0181DE}" type="slidenum">
              <a:rPr lang="ko-KR" altLang="en-US" smtClean="0"/>
              <a:t>‹#›</a:t>
            </a:fld>
            <a:endParaRPr lang="ko-KR" altLang="en-US"/>
          </a:p>
        </p:txBody>
      </p:sp>
    </p:spTree>
    <p:extLst>
      <p:ext uri="{BB962C8B-B14F-4D97-AF65-F5344CB8AC3E}">
        <p14:creationId xmlns:p14="http://schemas.microsoft.com/office/powerpoint/2010/main" val="1839265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BCBDD953-3839-4B5D-9A85-07274E2BF588}"/>
              </a:ext>
            </a:extLst>
          </p:cNvPr>
          <p:cNvSpPr/>
          <p:nvPr/>
        </p:nvSpPr>
        <p:spPr>
          <a:xfrm>
            <a:off x="653381" y="2823513"/>
            <a:ext cx="4227537" cy="1394228"/>
          </a:xfrm>
          <a:prstGeom prst="rect">
            <a:avLst/>
          </a:prstGeom>
        </p:spPr>
        <p:txBody>
          <a:bodyPr wrap="square">
            <a:spAutoFit/>
          </a:bodyPr>
          <a:lstStyle/>
          <a:p>
            <a:pPr latinLnBrk="1">
              <a:lnSpc>
                <a:spcPct val="90000"/>
              </a:lnSpc>
            </a:pPr>
            <a:r>
              <a:rPr lang="en-US" altLang="ko-KR" sz="5400" spc="-400" dirty="0">
                <a:ln>
                  <a:solidFill>
                    <a:schemeClr val="bg1">
                      <a:lumMod val="85000"/>
                      <a:alpha val="0"/>
                    </a:schemeClr>
                  </a:solidFill>
                </a:ln>
                <a:solidFill>
                  <a:srgbClr val="0C4790"/>
                </a:solidFill>
                <a:latin typeface="Malgun Gothic" panose="020B0503020000020004" pitchFamily="34" charset="-127"/>
                <a:ea typeface="Malgun Gothic" panose="020B0503020000020004" pitchFamily="34" charset="-127"/>
              </a:rPr>
              <a:t>Topic 2</a:t>
            </a:r>
          </a:p>
          <a:p>
            <a:pPr latinLnBrk="1">
              <a:lnSpc>
                <a:spcPct val="90000"/>
              </a:lnSpc>
            </a:pPr>
            <a:r>
              <a:rPr lang="en" altLang="ko-Kore-KR" sz="2000" b="1" dirty="0">
                <a:latin typeface="Malgun Gothic" panose="020B0503020000020004" pitchFamily="34" charset="-127"/>
                <a:ea typeface="Malgun Gothic" panose="020B0503020000020004" pitchFamily="34" charset="-127"/>
              </a:rPr>
              <a:t>K-means algorithm implemented </a:t>
            </a:r>
          </a:p>
          <a:p>
            <a:pPr latinLnBrk="1">
              <a:lnSpc>
                <a:spcPct val="90000"/>
              </a:lnSpc>
            </a:pPr>
            <a:r>
              <a:rPr lang="en" altLang="ko-Kore-KR" sz="2000" b="1" dirty="0">
                <a:latin typeface="Malgun Gothic" panose="020B0503020000020004" pitchFamily="34" charset="-127"/>
                <a:ea typeface="Malgun Gothic" panose="020B0503020000020004" pitchFamily="34" charset="-127"/>
              </a:rPr>
              <a:t>from the scratch in </a:t>
            </a:r>
            <a:r>
              <a:rPr lang="en" altLang="ko-Kore-KR" sz="2000" b="1" dirty="0" err="1">
                <a:latin typeface="Malgun Gothic" panose="020B0503020000020004" pitchFamily="34" charset="-127"/>
                <a:ea typeface="Malgun Gothic" panose="020B0503020000020004" pitchFamily="34" charset="-127"/>
              </a:rPr>
              <a:t>Matlab</a:t>
            </a:r>
            <a:endParaRPr lang="en-US" altLang="ko-KR" sz="5400" spc="-400" dirty="0">
              <a:ln>
                <a:solidFill>
                  <a:schemeClr val="bg1">
                    <a:lumMod val="85000"/>
                    <a:alpha val="0"/>
                  </a:schemeClr>
                </a:solidFill>
              </a:ln>
              <a:solidFill>
                <a:srgbClr val="0C4790"/>
              </a:solidFill>
              <a:latin typeface="Malgun Gothic" panose="020B0503020000020004" pitchFamily="34" charset="-127"/>
              <a:ea typeface="Malgun Gothic" panose="020B0503020000020004" pitchFamily="34" charset="-127"/>
            </a:endParaRPr>
          </a:p>
        </p:txBody>
      </p:sp>
      <p:sp>
        <p:nvSpPr>
          <p:cNvPr id="20" name="사각형: 둥근 모서리 19">
            <a:extLst>
              <a:ext uri="{FF2B5EF4-FFF2-40B4-BE49-F238E27FC236}">
                <a16:creationId xmlns:a16="http://schemas.microsoft.com/office/drawing/2014/main" id="{64BE1569-DAC4-4F64-AF06-871FC0EDF17D}"/>
              </a:ext>
            </a:extLst>
          </p:cNvPr>
          <p:cNvSpPr/>
          <p:nvPr/>
        </p:nvSpPr>
        <p:spPr>
          <a:xfrm>
            <a:off x="653381" y="5387941"/>
            <a:ext cx="4227538" cy="394561"/>
          </a:xfrm>
          <a:prstGeom prst="roundRect">
            <a:avLst>
              <a:gd name="adj" fmla="val 17605"/>
            </a:avLst>
          </a:prstGeom>
          <a:noFill/>
        </p:spPr>
        <p:txBody>
          <a:bodyPr wrap="none" anchor="ctr">
            <a:noAutofit/>
          </a:bodyPr>
          <a:lstStyle/>
          <a:p>
            <a:pPr latinLnBrk="1"/>
            <a:r>
              <a:rPr lang="en-US" altLang="ko-KR" sz="1600" b="1" dirty="0">
                <a:ln>
                  <a:solidFill>
                    <a:prstClr val="white">
                      <a:lumMod val="85000"/>
                      <a:alpha val="0"/>
                    </a:prstClr>
                  </a:solidFill>
                </a:ln>
                <a:solidFill>
                  <a:srgbClr val="0C4790"/>
                </a:solidFill>
                <a:latin typeface="+mj-ea"/>
                <a:ea typeface="+mj-ea"/>
              </a:rPr>
              <a:t>2022.04.25 / </a:t>
            </a:r>
            <a:r>
              <a:rPr lang="en-US" altLang="ko-KR" sz="1600" b="1" dirty="0" err="1">
                <a:ln>
                  <a:solidFill>
                    <a:prstClr val="white">
                      <a:lumMod val="85000"/>
                      <a:alpha val="0"/>
                    </a:prstClr>
                  </a:solidFill>
                </a:ln>
                <a:solidFill>
                  <a:srgbClr val="0C4790"/>
                </a:solidFill>
                <a:latin typeface="+mj-ea"/>
                <a:ea typeface="+mj-ea"/>
              </a:rPr>
              <a:t>Jueun</a:t>
            </a:r>
            <a:r>
              <a:rPr lang="en-US" altLang="ko-KR" sz="1600" b="1" dirty="0">
                <a:ln>
                  <a:solidFill>
                    <a:prstClr val="white">
                      <a:lumMod val="85000"/>
                      <a:alpha val="0"/>
                    </a:prstClr>
                  </a:solidFill>
                </a:ln>
                <a:solidFill>
                  <a:srgbClr val="0C4790"/>
                </a:solidFill>
                <a:latin typeface="+mj-ea"/>
                <a:ea typeface="+mj-ea"/>
              </a:rPr>
              <a:t> Park (PAR0161)</a:t>
            </a:r>
            <a:endParaRPr lang="ko-KR" altLang="en-US" sz="1600" b="1" dirty="0">
              <a:ln>
                <a:solidFill>
                  <a:prstClr val="white">
                    <a:lumMod val="85000"/>
                    <a:alpha val="0"/>
                  </a:prstClr>
                </a:solidFill>
              </a:ln>
              <a:solidFill>
                <a:srgbClr val="0C4790"/>
              </a:solidFill>
              <a:latin typeface="+mj-ea"/>
              <a:ea typeface="+mj-ea"/>
            </a:endParaRPr>
          </a:p>
        </p:txBody>
      </p:sp>
      <p:cxnSp>
        <p:nvCxnSpPr>
          <p:cNvPr id="21" name="직선 연결선 20">
            <a:extLst>
              <a:ext uri="{FF2B5EF4-FFF2-40B4-BE49-F238E27FC236}">
                <a16:creationId xmlns:a16="http://schemas.microsoft.com/office/drawing/2014/main" id="{3341F97C-4084-4591-A8EF-00A7F5083E14}"/>
              </a:ext>
            </a:extLst>
          </p:cNvPr>
          <p:cNvCxnSpPr>
            <a:cxnSpLocks/>
          </p:cNvCxnSpPr>
          <p:nvPr/>
        </p:nvCxnSpPr>
        <p:spPr>
          <a:xfrm>
            <a:off x="655320" y="4441768"/>
            <a:ext cx="342618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67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a:extLst>
              <a:ext uri="{FF2B5EF4-FFF2-40B4-BE49-F238E27FC236}">
                <a16:creationId xmlns:a16="http://schemas.microsoft.com/office/drawing/2014/main" id="{7A0D6A56-98BB-4F74-AE2F-A86C9B2AA3E9}"/>
              </a:ext>
            </a:extLst>
          </p:cNvPr>
          <p:cNvSpPr/>
          <p:nvPr/>
        </p:nvSpPr>
        <p:spPr>
          <a:xfrm>
            <a:off x="0" y="1064051"/>
            <a:ext cx="9144000" cy="5577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02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22" name="TextBox 21">
            <a:extLst>
              <a:ext uri="{FF2B5EF4-FFF2-40B4-BE49-F238E27FC236}">
                <a16:creationId xmlns:a16="http://schemas.microsoft.com/office/drawing/2014/main" id="{87CA8F31-68A8-E471-6741-DE05507075FF}"/>
              </a:ext>
            </a:extLst>
          </p:cNvPr>
          <p:cNvSpPr txBox="1"/>
          <p:nvPr/>
        </p:nvSpPr>
        <p:spPr>
          <a:xfrm>
            <a:off x="599904" y="2105150"/>
            <a:ext cx="7944191" cy="4216539"/>
          </a:xfrm>
          <a:prstGeom prst="rect">
            <a:avLst/>
          </a:prstGeom>
          <a:noFill/>
        </p:spPr>
        <p:txBody>
          <a:bodyPr wrap="square">
            <a:spAutoFit/>
          </a:bodyPr>
          <a:lstStyle/>
          <a:p>
            <a:r>
              <a:rPr lang="en-US" altLang="ko-Kore-KR" sz="1600" dirty="0"/>
              <a:t>Input </a:t>
            </a:r>
          </a:p>
          <a:p>
            <a:r>
              <a:rPr lang="en" altLang="ko-Kore-KR" sz="1400" dirty="0"/>
              <a:t>k: </a:t>
            </a:r>
            <a:r>
              <a:rPr lang="en-US" altLang="ko-Kore-KR" sz="1400" dirty="0"/>
              <a:t>Number of Clusters</a:t>
            </a:r>
            <a:endParaRPr lang="ko-KR" altLang="en-US" sz="1400" dirty="0"/>
          </a:p>
          <a:p>
            <a:r>
              <a:rPr lang="en" altLang="ko-Kore-KR" sz="1400" dirty="0"/>
              <a:t>D: </a:t>
            </a:r>
            <a:r>
              <a:rPr lang="en-US" altLang="ko-Kore-KR" sz="1400" dirty="0"/>
              <a:t>A set containing n data objects</a:t>
            </a:r>
          </a:p>
          <a:p>
            <a:endParaRPr lang="en-US" altLang="ko-Kore-KR" sz="1400" dirty="0"/>
          </a:p>
          <a:p>
            <a:r>
              <a:rPr lang="en-US" altLang="ko-KR" sz="1600" dirty="0"/>
              <a:t>Output</a:t>
            </a:r>
          </a:p>
          <a:p>
            <a:r>
              <a:rPr lang="en-US" altLang="ko-KR" sz="1400" dirty="0"/>
              <a:t>K clusters</a:t>
            </a:r>
            <a:endParaRPr lang="en-US" altLang="ko-KR" sz="2000" dirty="0"/>
          </a:p>
          <a:p>
            <a:endParaRPr lang="en-US" altLang="ko-KR" sz="2000" dirty="0"/>
          </a:p>
          <a:p>
            <a:r>
              <a:rPr lang="en-US" altLang="ko-KR" sz="1600" dirty="0"/>
              <a:t>Algorithm</a:t>
            </a:r>
          </a:p>
          <a:p>
            <a:pPr marL="342900" indent="-342900">
              <a:buAutoNum type="arabicPeriod"/>
            </a:pPr>
            <a:r>
              <a:rPr lang="en-US" altLang="ko-KR" sz="1400" dirty="0"/>
              <a:t>From the data object set D, k data objects are randomly extracted, and these data objects are set to the center of each cluster. (Set initial value)</a:t>
            </a:r>
          </a:p>
          <a:p>
            <a:pPr marL="342900" indent="-342900">
              <a:buAutoNum type="arabicPeriod"/>
            </a:pPr>
            <a:r>
              <a:rPr lang="en-US" altLang="ko-KR" sz="1400" dirty="0"/>
              <a:t>For each data object in the set D, obtain the distance from each of the k cluster-centered objects, and find which center is most similar each data object. Then, each data object is assigned to the center point found in that way.</a:t>
            </a:r>
          </a:p>
          <a:p>
            <a:pPr marL="342900" indent="-342900">
              <a:buAutoNum type="arabicPeriod"/>
            </a:pPr>
            <a:r>
              <a:rPr lang="en-US" altLang="ko-KR" sz="1400" dirty="0"/>
              <a:t>Recalculate the center point of the cluster. That is, the center point is recalculated based on the reallocated clusters in (2).</a:t>
            </a:r>
          </a:p>
          <a:p>
            <a:pPr marL="342900" indent="-342900">
              <a:buAutoNum type="arabicPeriod"/>
            </a:pPr>
            <a:r>
              <a:rPr lang="en-US" altLang="ko-KR" sz="1400" dirty="0"/>
              <a:t>Steps 2 and 3 are repeated until the cluster belonging to each data object is not changed.</a:t>
            </a:r>
          </a:p>
          <a:p>
            <a:pPr marL="342900" indent="-342900">
              <a:buAutoNum type="arabicPeriod"/>
            </a:pPr>
            <a:endParaRPr lang="en-US" altLang="ko-KR" sz="1600" dirty="0"/>
          </a:p>
          <a:p>
            <a:endParaRPr lang="ko-KR" altLang="en-US" sz="1600" dirty="0"/>
          </a:p>
        </p:txBody>
      </p:sp>
      <p:sp>
        <p:nvSpPr>
          <p:cNvPr id="10" name="제목 3">
            <a:extLst>
              <a:ext uri="{FF2B5EF4-FFF2-40B4-BE49-F238E27FC236}">
                <a16:creationId xmlns:a16="http://schemas.microsoft.com/office/drawing/2014/main" id="{3B661199-38B4-62AB-E3E7-E908BC910B0B}"/>
              </a:ext>
            </a:extLst>
          </p:cNvPr>
          <p:cNvSpPr>
            <a:spLocks noGrp="1"/>
          </p:cNvSpPr>
          <p:nvPr>
            <p:ph type="title"/>
          </p:nvPr>
        </p:nvSpPr>
        <p:spPr>
          <a:xfrm>
            <a:off x="1043490" y="337934"/>
            <a:ext cx="3956527" cy="511062"/>
          </a:xfrm>
        </p:spPr>
        <p:txBody>
          <a:bodyPr/>
          <a:lstStyle/>
          <a:p>
            <a:r>
              <a:rPr lang="en-US" altLang="ko-Kore-KR" dirty="0">
                <a:latin typeface="+mj-ea"/>
                <a:ea typeface="+mj-ea"/>
              </a:rPr>
              <a:t>Implement k-means algorithm</a:t>
            </a:r>
            <a:endParaRPr lang="ko-Kore-KR" altLang="en-US" dirty="0">
              <a:latin typeface="+mj-ea"/>
              <a:ea typeface="+mj-ea"/>
            </a:endParaRPr>
          </a:p>
        </p:txBody>
      </p:sp>
      <p:sp>
        <p:nvSpPr>
          <p:cNvPr id="5" name="TextBox 4">
            <a:extLst>
              <a:ext uri="{FF2B5EF4-FFF2-40B4-BE49-F238E27FC236}">
                <a16:creationId xmlns:a16="http://schemas.microsoft.com/office/drawing/2014/main" id="{2F0ED7D3-B466-CA50-768F-09D4BDAA1EA6}"/>
              </a:ext>
            </a:extLst>
          </p:cNvPr>
          <p:cNvSpPr txBox="1"/>
          <p:nvPr/>
        </p:nvSpPr>
        <p:spPr>
          <a:xfrm>
            <a:off x="4009184" y="1475430"/>
            <a:ext cx="1125629" cy="369332"/>
          </a:xfrm>
          <a:prstGeom prst="rect">
            <a:avLst/>
          </a:prstGeom>
          <a:noFill/>
        </p:spPr>
        <p:txBody>
          <a:bodyPr wrap="none" rtlCol="0">
            <a:spAutoFit/>
          </a:bodyPr>
          <a:lstStyle/>
          <a:p>
            <a:r>
              <a:rPr kumimoji="1" lang="en-US" altLang="ko-Kore-KR" dirty="0"/>
              <a:t>Main Idea</a:t>
            </a:r>
            <a:endParaRPr kumimoji="1" lang="ko-Kore-KR" altLang="en-US" dirty="0"/>
          </a:p>
        </p:txBody>
      </p:sp>
    </p:spTree>
    <p:extLst>
      <p:ext uri="{BB962C8B-B14F-4D97-AF65-F5344CB8AC3E}">
        <p14:creationId xmlns:p14="http://schemas.microsoft.com/office/powerpoint/2010/main" val="33530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a:extLst>
              <a:ext uri="{FF2B5EF4-FFF2-40B4-BE49-F238E27FC236}">
                <a16:creationId xmlns:a16="http://schemas.microsoft.com/office/drawing/2014/main" id="{7A0D6A56-98BB-4F74-AE2F-A86C9B2AA3E9}"/>
              </a:ext>
            </a:extLst>
          </p:cNvPr>
          <p:cNvSpPr/>
          <p:nvPr/>
        </p:nvSpPr>
        <p:spPr>
          <a:xfrm>
            <a:off x="0" y="1064051"/>
            <a:ext cx="9144000" cy="5577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02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22" name="TextBox 21">
            <a:extLst>
              <a:ext uri="{FF2B5EF4-FFF2-40B4-BE49-F238E27FC236}">
                <a16:creationId xmlns:a16="http://schemas.microsoft.com/office/drawing/2014/main" id="{87CA8F31-68A8-E471-6741-DE05507075FF}"/>
              </a:ext>
            </a:extLst>
          </p:cNvPr>
          <p:cNvSpPr txBox="1"/>
          <p:nvPr/>
        </p:nvSpPr>
        <p:spPr>
          <a:xfrm>
            <a:off x="599904" y="2059817"/>
            <a:ext cx="7944191" cy="4031873"/>
          </a:xfrm>
          <a:prstGeom prst="rect">
            <a:avLst/>
          </a:prstGeom>
          <a:noFill/>
        </p:spPr>
        <p:txBody>
          <a:bodyPr wrap="square">
            <a:spAutoFit/>
          </a:bodyPr>
          <a:lstStyle/>
          <a:p>
            <a:endParaRPr lang="en-US" altLang="ko-KR" sz="1600" dirty="0"/>
          </a:p>
          <a:p>
            <a:r>
              <a:rPr lang="en-US" altLang="ko-KR" sz="1400" dirty="0"/>
              <a:t>Two-dimensional spatial data, one of the most basic cluster data, is used as an example. K-Means algorithm initialization step. Optionally, select an element of input data D to initialize </a:t>
            </a:r>
            <a:r>
              <a:rPr lang="en-US" altLang="ko-KR" sz="1400" dirty="0" err="1"/>
              <a:t>uk</a:t>
            </a:r>
            <a:r>
              <a:rPr lang="en-US" altLang="ko-KR" sz="1400" dirty="0"/>
              <a:t>.</a:t>
            </a:r>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endParaRPr lang="en-US" altLang="ko-KR" sz="1600" dirty="0"/>
          </a:p>
          <a:p>
            <a:endParaRPr lang="en-US" altLang="ko-KR" sz="1600" dirty="0"/>
          </a:p>
          <a:p>
            <a:r>
              <a:rPr lang="en" altLang="ko-Kore-KR" sz="1400" b="1" dirty="0">
                <a:latin typeface="+mj-lt"/>
              </a:rPr>
              <a:t>*Random Partition</a:t>
            </a:r>
          </a:p>
          <a:p>
            <a:r>
              <a:rPr lang="en" altLang="ko-KR" sz="1200" dirty="0">
                <a:latin typeface="+mj-lt"/>
              </a:rPr>
              <a:t>After each data is allocated to an arbitrary cluster, the average value of the points allocated to each cluster is set to the initial u.</a:t>
            </a:r>
            <a:endParaRPr lang="ko-KR" altLang="en-US" sz="1200" dirty="0">
              <a:latin typeface="+mj-lt"/>
            </a:endParaRPr>
          </a:p>
        </p:txBody>
      </p:sp>
      <p:sp>
        <p:nvSpPr>
          <p:cNvPr id="10" name="제목 3">
            <a:extLst>
              <a:ext uri="{FF2B5EF4-FFF2-40B4-BE49-F238E27FC236}">
                <a16:creationId xmlns:a16="http://schemas.microsoft.com/office/drawing/2014/main" id="{3B661199-38B4-62AB-E3E7-E908BC910B0B}"/>
              </a:ext>
            </a:extLst>
          </p:cNvPr>
          <p:cNvSpPr>
            <a:spLocks noGrp="1"/>
          </p:cNvSpPr>
          <p:nvPr>
            <p:ph type="title"/>
          </p:nvPr>
        </p:nvSpPr>
        <p:spPr>
          <a:xfrm>
            <a:off x="1043490" y="337934"/>
            <a:ext cx="3956527" cy="511062"/>
          </a:xfrm>
        </p:spPr>
        <p:txBody>
          <a:bodyPr/>
          <a:lstStyle/>
          <a:p>
            <a:r>
              <a:rPr lang="en-US" altLang="ko-Kore-KR" dirty="0">
                <a:latin typeface="+mj-ea"/>
                <a:ea typeface="+mj-ea"/>
              </a:rPr>
              <a:t>Implement k-means algorithm</a:t>
            </a:r>
            <a:endParaRPr lang="ko-Kore-KR" altLang="en-US" dirty="0">
              <a:latin typeface="+mj-ea"/>
              <a:ea typeface="+mj-ea"/>
            </a:endParaRPr>
          </a:p>
        </p:txBody>
      </p:sp>
      <p:sp>
        <p:nvSpPr>
          <p:cNvPr id="5" name="TextBox 4">
            <a:extLst>
              <a:ext uri="{FF2B5EF4-FFF2-40B4-BE49-F238E27FC236}">
                <a16:creationId xmlns:a16="http://schemas.microsoft.com/office/drawing/2014/main" id="{2F0ED7D3-B466-CA50-768F-09D4BDAA1EA6}"/>
              </a:ext>
            </a:extLst>
          </p:cNvPr>
          <p:cNvSpPr txBox="1"/>
          <p:nvPr/>
        </p:nvSpPr>
        <p:spPr>
          <a:xfrm>
            <a:off x="4238414" y="1475430"/>
            <a:ext cx="667170" cy="369332"/>
          </a:xfrm>
          <a:prstGeom prst="rect">
            <a:avLst/>
          </a:prstGeom>
          <a:noFill/>
        </p:spPr>
        <p:txBody>
          <a:bodyPr wrap="none" rtlCol="0">
            <a:spAutoFit/>
          </a:bodyPr>
          <a:lstStyle/>
          <a:p>
            <a:r>
              <a:rPr kumimoji="1" lang="en-US" altLang="ko-Kore-KR" dirty="0"/>
              <a:t>Code</a:t>
            </a:r>
            <a:endParaRPr kumimoji="1" lang="ko-Kore-KR" altLang="en-US" dirty="0"/>
          </a:p>
        </p:txBody>
      </p:sp>
      <p:pic>
        <p:nvPicPr>
          <p:cNvPr id="3" name="그림 2" descr="텍스트이(가) 표시된 사진&#10;&#10;자동 생성된 설명">
            <a:extLst>
              <a:ext uri="{FF2B5EF4-FFF2-40B4-BE49-F238E27FC236}">
                <a16:creationId xmlns:a16="http://schemas.microsoft.com/office/drawing/2014/main" id="{B9288C42-6B86-DF03-FE5B-EB346E2E1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9" y="3186671"/>
            <a:ext cx="7112000" cy="2019300"/>
          </a:xfrm>
          <a:prstGeom prst="rect">
            <a:avLst/>
          </a:prstGeom>
        </p:spPr>
      </p:pic>
    </p:spTree>
    <p:extLst>
      <p:ext uri="{BB962C8B-B14F-4D97-AF65-F5344CB8AC3E}">
        <p14:creationId xmlns:p14="http://schemas.microsoft.com/office/powerpoint/2010/main" val="306014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a:extLst>
              <a:ext uri="{FF2B5EF4-FFF2-40B4-BE49-F238E27FC236}">
                <a16:creationId xmlns:a16="http://schemas.microsoft.com/office/drawing/2014/main" id="{7A0D6A56-98BB-4F74-AE2F-A86C9B2AA3E9}"/>
              </a:ext>
            </a:extLst>
          </p:cNvPr>
          <p:cNvSpPr/>
          <p:nvPr/>
        </p:nvSpPr>
        <p:spPr>
          <a:xfrm>
            <a:off x="0" y="1064051"/>
            <a:ext cx="9144000" cy="5577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02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22" name="TextBox 21">
            <a:extLst>
              <a:ext uri="{FF2B5EF4-FFF2-40B4-BE49-F238E27FC236}">
                <a16:creationId xmlns:a16="http://schemas.microsoft.com/office/drawing/2014/main" id="{87CA8F31-68A8-E471-6741-DE05507075FF}"/>
              </a:ext>
            </a:extLst>
          </p:cNvPr>
          <p:cNvSpPr txBox="1"/>
          <p:nvPr/>
        </p:nvSpPr>
        <p:spPr>
          <a:xfrm>
            <a:off x="6725416" y="1963687"/>
            <a:ext cx="2390534" cy="6617196"/>
          </a:xfrm>
          <a:prstGeom prst="rect">
            <a:avLst/>
          </a:prstGeom>
          <a:noFill/>
        </p:spPr>
        <p:txBody>
          <a:bodyPr wrap="square">
            <a:spAutoFit/>
          </a:bodyPr>
          <a:lstStyle/>
          <a:p>
            <a:endParaRPr lang="en-US" altLang="ko-KR" sz="1600" dirty="0"/>
          </a:p>
          <a:p>
            <a:r>
              <a:rPr lang="en-US" altLang="ko-KR" sz="1400" dirty="0"/>
              <a:t>Initialize the cluster set C so that it can be updated every time the learning is repeated. </a:t>
            </a:r>
          </a:p>
          <a:p>
            <a:r>
              <a:rPr lang="en-US" altLang="ko-KR" sz="1400" dirty="0"/>
              <a:t>Then, scan all the data D to find the distance from Ck, and set it as an element of the set C with the nearest Centroid value.</a:t>
            </a:r>
          </a:p>
          <a:p>
            <a:endParaRPr lang="en-US" altLang="ko-KR" sz="1400" dirty="0"/>
          </a:p>
          <a:p>
            <a:endParaRPr lang="en-US" altLang="ko-KR" sz="1400" dirty="0"/>
          </a:p>
          <a:p>
            <a:endParaRPr lang="en-US" altLang="ko-KR" sz="1400" dirty="0"/>
          </a:p>
          <a:p>
            <a:endParaRPr lang="en-US" altLang="ko-KR" sz="1400" dirty="0"/>
          </a:p>
          <a:p>
            <a:r>
              <a:rPr lang="en-US" altLang="ko-KR" sz="1400" dirty="0"/>
              <a:t>Once repeated, the center axis </a:t>
            </a:r>
            <a:r>
              <a:rPr lang="en-US" altLang="ko-KR" sz="1400" dirty="0" err="1"/>
              <a:t>uk</a:t>
            </a:r>
            <a:r>
              <a:rPr lang="en-US" altLang="ko-KR" sz="1400" dirty="0"/>
              <a:t> of C is modified through the average of the elements based on .</a:t>
            </a:r>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pPr marL="342900" indent="-342900">
              <a:buAutoNum type="arabicPeriod"/>
            </a:pPr>
            <a:endParaRPr lang="en-US" altLang="ko-KR" sz="1400" dirty="0"/>
          </a:p>
          <a:p>
            <a:endParaRPr lang="en-US" altLang="ko-KR" sz="1600" dirty="0"/>
          </a:p>
          <a:p>
            <a:endParaRPr lang="en-US" altLang="ko-KR" sz="1600" dirty="0"/>
          </a:p>
          <a:p>
            <a:endParaRPr lang="ko-KR" altLang="en-US" sz="1200" dirty="0">
              <a:latin typeface="+mj-lt"/>
            </a:endParaRPr>
          </a:p>
        </p:txBody>
      </p:sp>
      <p:sp>
        <p:nvSpPr>
          <p:cNvPr id="10" name="제목 3">
            <a:extLst>
              <a:ext uri="{FF2B5EF4-FFF2-40B4-BE49-F238E27FC236}">
                <a16:creationId xmlns:a16="http://schemas.microsoft.com/office/drawing/2014/main" id="{3B661199-38B4-62AB-E3E7-E908BC910B0B}"/>
              </a:ext>
            </a:extLst>
          </p:cNvPr>
          <p:cNvSpPr>
            <a:spLocks noGrp="1"/>
          </p:cNvSpPr>
          <p:nvPr>
            <p:ph type="title"/>
          </p:nvPr>
        </p:nvSpPr>
        <p:spPr>
          <a:xfrm>
            <a:off x="1043490" y="337934"/>
            <a:ext cx="3956527" cy="511062"/>
          </a:xfrm>
        </p:spPr>
        <p:txBody>
          <a:bodyPr/>
          <a:lstStyle/>
          <a:p>
            <a:r>
              <a:rPr lang="en-US" altLang="ko-Kore-KR" dirty="0">
                <a:latin typeface="+mj-ea"/>
                <a:ea typeface="+mj-ea"/>
              </a:rPr>
              <a:t>Implement k-means algorithm</a:t>
            </a:r>
            <a:endParaRPr lang="ko-Kore-KR" altLang="en-US" dirty="0">
              <a:latin typeface="+mj-ea"/>
              <a:ea typeface="+mj-ea"/>
            </a:endParaRPr>
          </a:p>
        </p:txBody>
      </p:sp>
      <p:sp>
        <p:nvSpPr>
          <p:cNvPr id="5" name="TextBox 4">
            <a:extLst>
              <a:ext uri="{FF2B5EF4-FFF2-40B4-BE49-F238E27FC236}">
                <a16:creationId xmlns:a16="http://schemas.microsoft.com/office/drawing/2014/main" id="{2F0ED7D3-B466-CA50-768F-09D4BDAA1EA6}"/>
              </a:ext>
            </a:extLst>
          </p:cNvPr>
          <p:cNvSpPr txBox="1"/>
          <p:nvPr/>
        </p:nvSpPr>
        <p:spPr>
          <a:xfrm>
            <a:off x="4238414" y="1475430"/>
            <a:ext cx="667170" cy="369332"/>
          </a:xfrm>
          <a:prstGeom prst="rect">
            <a:avLst/>
          </a:prstGeom>
          <a:noFill/>
        </p:spPr>
        <p:txBody>
          <a:bodyPr wrap="none" rtlCol="0">
            <a:spAutoFit/>
          </a:bodyPr>
          <a:lstStyle/>
          <a:p>
            <a:r>
              <a:rPr kumimoji="1" lang="en-US" altLang="ko-Kore-KR" dirty="0"/>
              <a:t>Code</a:t>
            </a:r>
            <a:endParaRPr kumimoji="1" lang="ko-Kore-KR" altLang="en-US" dirty="0"/>
          </a:p>
        </p:txBody>
      </p:sp>
      <p:pic>
        <p:nvPicPr>
          <p:cNvPr id="7" name="그림 6" descr="텍스트이(가) 표시된 사진&#10;&#10;자동 생성된 설명">
            <a:extLst>
              <a:ext uri="{FF2B5EF4-FFF2-40B4-BE49-F238E27FC236}">
                <a16:creationId xmlns:a16="http://schemas.microsoft.com/office/drawing/2014/main" id="{18F8D9D5-B946-1C54-AA05-F42B1006E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57" y="1881833"/>
            <a:ext cx="6510638" cy="4572077"/>
          </a:xfrm>
          <a:prstGeom prst="rect">
            <a:avLst/>
          </a:prstGeom>
        </p:spPr>
      </p:pic>
    </p:spTree>
    <p:extLst>
      <p:ext uri="{BB962C8B-B14F-4D97-AF65-F5344CB8AC3E}">
        <p14:creationId xmlns:p14="http://schemas.microsoft.com/office/powerpoint/2010/main" val="82614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03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1D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pic>
        <p:nvPicPr>
          <p:cNvPr id="4" name="그림 3" descr="텍스트이(가) 표시된 사진&#10;&#10;자동 생성된 설명">
            <a:extLst>
              <a:ext uri="{FF2B5EF4-FFF2-40B4-BE49-F238E27FC236}">
                <a16:creationId xmlns:a16="http://schemas.microsoft.com/office/drawing/2014/main" id="{EB8B10D6-FB0C-2822-75AF-3D40149CA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17" y="1673216"/>
            <a:ext cx="4724400" cy="850900"/>
          </a:xfrm>
          <a:prstGeom prst="rect">
            <a:avLst/>
          </a:prstGeom>
        </p:spPr>
      </p:pic>
      <p:sp>
        <p:nvSpPr>
          <p:cNvPr id="5" name="TextBox 4">
            <a:extLst>
              <a:ext uri="{FF2B5EF4-FFF2-40B4-BE49-F238E27FC236}">
                <a16:creationId xmlns:a16="http://schemas.microsoft.com/office/drawing/2014/main" id="{F49B0E72-D5A0-24F3-1D1E-A8D2BFFA9F65}"/>
              </a:ext>
            </a:extLst>
          </p:cNvPr>
          <p:cNvSpPr txBox="1"/>
          <p:nvPr/>
        </p:nvSpPr>
        <p:spPr>
          <a:xfrm>
            <a:off x="275617" y="1162937"/>
            <a:ext cx="964046" cy="369332"/>
          </a:xfrm>
          <a:prstGeom prst="rect">
            <a:avLst/>
          </a:prstGeom>
          <a:noFill/>
        </p:spPr>
        <p:txBody>
          <a:bodyPr wrap="none" rtlCol="0">
            <a:spAutoFit/>
          </a:bodyPr>
          <a:lstStyle/>
          <a:p>
            <a:r>
              <a:rPr kumimoji="1" lang="en-US" altLang="ko-Kore-KR" dirty="0"/>
              <a:t>[setting]</a:t>
            </a:r>
            <a:endParaRPr kumimoji="1" lang="ko-Kore-KR" altLang="en-US" dirty="0"/>
          </a:p>
        </p:txBody>
      </p:sp>
      <p:sp>
        <p:nvSpPr>
          <p:cNvPr id="32" name="TextBox 31">
            <a:extLst>
              <a:ext uri="{FF2B5EF4-FFF2-40B4-BE49-F238E27FC236}">
                <a16:creationId xmlns:a16="http://schemas.microsoft.com/office/drawing/2014/main" id="{D279D7A7-AE15-3CA6-D785-C89F5A4477EF}"/>
              </a:ext>
            </a:extLst>
          </p:cNvPr>
          <p:cNvSpPr txBox="1"/>
          <p:nvPr/>
        </p:nvSpPr>
        <p:spPr>
          <a:xfrm>
            <a:off x="217821" y="3009551"/>
            <a:ext cx="1207062" cy="369332"/>
          </a:xfrm>
          <a:prstGeom prst="rect">
            <a:avLst/>
          </a:prstGeom>
          <a:noFill/>
        </p:spPr>
        <p:txBody>
          <a:bodyPr wrap="none" rtlCol="0">
            <a:spAutoFit/>
          </a:bodyPr>
          <a:lstStyle/>
          <a:p>
            <a:r>
              <a:rPr kumimoji="1" lang="en-US" altLang="ko-Kore-KR" dirty="0"/>
              <a:t>[plot code]</a:t>
            </a:r>
            <a:endParaRPr kumimoji="1" lang="ko-Kore-KR" altLang="en-US" dirty="0"/>
          </a:p>
        </p:txBody>
      </p:sp>
      <p:pic>
        <p:nvPicPr>
          <p:cNvPr id="11" name="그림 10" descr="텍스트이(가) 표시된 사진&#10;&#10;자동 생성된 설명">
            <a:extLst>
              <a:ext uri="{FF2B5EF4-FFF2-40B4-BE49-F238E27FC236}">
                <a16:creationId xmlns:a16="http://schemas.microsoft.com/office/drawing/2014/main" id="{9699D447-71FE-3BC9-46D8-73EC3952D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09" y="3528546"/>
            <a:ext cx="6121400" cy="2870200"/>
          </a:xfrm>
          <a:prstGeom prst="rect">
            <a:avLst/>
          </a:prstGeom>
        </p:spPr>
      </p:pic>
    </p:spTree>
    <p:extLst>
      <p:ext uri="{BB962C8B-B14F-4D97-AF65-F5344CB8AC3E}">
        <p14:creationId xmlns:p14="http://schemas.microsoft.com/office/powerpoint/2010/main" val="40502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03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1D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 name="TextBox 4">
            <a:extLst>
              <a:ext uri="{FF2B5EF4-FFF2-40B4-BE49-F238E27FC236}">
                <a16:creationId xmlns:a16="http://schemas.microsoft.com/office/drawing/2014/main" id="{F49B0E72-D5A0-24F3-1D1E-A8D2BFFA9F65}"/>
              </a:ext>
            </a:extLst>
          </p:cNvPr>
          <p:cNvSpPr txBox="1"/>
          <p:nvPr/>
        </p:nvSpPr>
        <p:spPr>
          <a:xfrm>
            <a:off x="4142138" y="1233254"/>
            <a:ext cx="859723" cy="369332"/>
          </a:xfrm>
          <a:prstGeom prst="rect">
            <a:avLst/>
          </a:prstGeom>
          <a:noFill/>
        </p:spPr>
        <p:txBody>
          <a:bodyPr wrap="none" rtlCol="0">
            <a:spAutoFit/>
          </a:bodyPr>
          <a:lstStyle/>
          <a:p>
            <a:r>
              <a:rPr kumimoji="1" lang="en-US" altLang="ko-Kore-KR" dirty="0"/>
              <a:t>[result]</a:t>
            </a:r>
            <a:endParaRPr kumimoji="1" lang="ko-Kore-KR" altLang="en-US" dirty="0"/>
          </a:p>
        </p:txBody>
      </p:sp>
      <p:pic>
        <p:nvPicPr>
          <p:cNvPr id="8" name="그림 7">
            <a:extLst>
              <a:ext uri="{FF2B5EF4-FFF2-40B4-BE49-F238E27FC236}">
                <a16:creationId xmlns:a16="http://schemas.microsoft.com/office/drawing/2014/main" id="{1CA5C6EF-7FB5-F9E1-941E-0E7E31A7A2C8}"/>
              </a:ext>
            </a:extLst>
          </p:cNvPr>
          <p:cNvPicPr>
            <a:picLocks noChangeAspect="1"/>
          </p:cNvPicPr>
          <p:nvPr/>
        </p:nvPicPr>
        <p:blipFill rotWithShape="1">
          <a:blip r:embed="rId2">
            <a:extLst>
              <a:ext uri="{28A0092B-C50C-407E-A947-70E740481C1C}">
                <a14:useLocalDpi xmlns:a14="http://schemas.microsoft.com/office/drawing/2010/main" val="0"/>
              </a:ext>
            </a:extLst>
          </a:blip>
          <a:srcRect r="602"/>
          <a:stretch/>
        </p:blipFill>
        <p:spPr>
          <a:xfrm>
            <a:off x="1857889" y="1691756"/>
            <a:ext cx="5395527" cy="4828310"/>
          </a:xfrm>
          <a:prstGeom prst="rect">
            <a:avLst/>
          </a:prstGeom>
        </p:spPr>
      </p:pic>
    </p:spTree>
    <p:extLst>
      <p:ext uri="{BB962C8B-B14F-4D97-AF65-F5344CB8AC3E}">
        <p14:creationId xmlns:p14="http://schemas.microsoft.com/office/powerpoint/2010/main" val="33608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04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2D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 name="TextBox 4">
            <a:extLst>
              <a:ext uri="{FF2B5EF4-FFF2-40B4-BE49-F238E27FC236}">
                <a16:creationId xmlns:a16="http://schemas.microsoft.com/office/drawing/2014/main" id="{F49B0E72-D5A0-24F3-1D1E-A8D2BFFA9F65}"/>
              </a:ext>
            </a:extLst>
          </p:cNvPr>
          <p:cNvSpPr txBox="1"/>
          <p:nvPr/>
        </p:nvSpPr>
        <p:spPr>
          <a:xfrm>
            <a:off x="275617" y="1162937"/>
            <a:ext cx="964046" cy="369332"/>
          </a:xfrm>
          <a:prstGeom prst="rect">
            <a:avLst/>
          </a:prstGeom>
          <a:noFill/>
        </p:spPr>
        <p:txBody>
          <a:bodyPr wrap="none" rtlCol="0">
            <a:spAutoFit/>
          </a:bodyPr>
          <a:lstStyle/>
          <a:p>
            <a:r>
              <a:rPr kumimoji="1" lang="en-US" altLang="ko-Kore-KR" dirty="0"/>
              <a:t>[setting]</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8FAA95A0-0813-9FB4-B9F3-7AF62AE9D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17" y="3540301"/>
            <a:ext cx="6692900" cy="2819400"/>
          </a:xfrm>
          <a:prstGeom prst="rect">
            <a:avLst/>
          </a:prstGeom>
        </p:spPr>
      </p:pic>
      <p:sp>
        <p:nvSpPr>
          <p:cNvPr id="32" name="TextBox 31">
            <a:extLst>
              <a:ext uri="{FF2B5EF4-FFF2-40B4-BE49-F238E27FC236}">
                <a16:creationId xmlns:a16="http://schemas.microsoft.com/office/drawing/2014/main" id="{D279D7A7-AE15-3CA6-D785-C89F5A4477EF}"/>
              </a:ext>
            </a:extLst>
          </p:cNvPr>
          <p:cNvSpPr txBox="1"/>
          <p:nvPr/>
        </p:nvSpPr>
        <p:spPr>
          <a:xfrm>
            <a:off x="217821" y="3009551"/>
            <a:ext cx="1207062" cy="369332"/>
          </a:xfrm>
          <a:prstGeom prst="rect">
            <a:avLst/>
          </a:prstGeom>
          <a:noFill/>
        </p:spPr>
        <p:txBody>
          <a:bodyPr wrap="none" rtlCol="0">
            <a:spAutoFit/>
          </a:bodyPr>
          <a:lstStyle/>
          <a:p>
            <a:r>
              <a:rPr kumimoji="1" lang="en-US" altLang="ko-Kore-KR" dirty="0"/>
              <a:t>[plot code]</a:t>
            </a:r>
            <a:endParaRPr kumimoji="1" lang="ko-Kore-KR" altLang="en-US" dirty="0"/>
          </a:p>
        </p:txBody>
      </p:sp>
      <p:pic>
        <p:nvPicPr>
          <p:cNvPr id="6" name="그림 5" descr="텍스트이(가) 표시된 사진&#10;&#10;자동 생성된 설명">
            <a:extLst>
              <a:ext uri="{FF2B5EF4-FFF2-40B4-BE49-F238E27FC236}">
                <a16:creationId xmlns:a16="http://schemas.microsoft.com/office/drawing/2014/main" id="{426E5801-2ED2-C43B-C235-586B1E720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92" y="1687418"/>
            <a:ext cx="4762500" cy="939800"/>
          </a:xfrm>
          <a:prstGeom prst="rect">
            <a:avLst/>
          </a:prstGeom>
        </p:spPr>
      </p:pic>
    </p:spTree>
    <p:extLst>
      <p:ext uri="{BB962C8B-B14F-4D97-AF65-F5344CB8AC3E}">
        <p14:creationId xmlns:p14="http://schemas.microsoft.com/office/powerpoint/2010/main" val="29916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04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2D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 name="TextBox 4">
            <a:extLst>
              <a:ext uri="{FF2B5EF4-FFF2-40B4-BE49-F238E27FC236}">
                <a16:creationId xmlns:a16="http://schemas.microsoft.com/office/drawing/2014/main" id="{F49B0E72-D5A0-24F3-1D1E-A8D2BFFA9F65}"/>
              </a:ext>
            </a:extLst>
          </p:cNvPr>
          <p:cNvSpPr txBox="1"/>
          <p:nvPr/>
        </p:nvSpPr>
        <p:spPr>
          <a:xfrm>
            <a:off x="4142138" y="1233254"/>
            <a:ext cx="859723" cy="369332"/>
          </a:xfrm>
          <a:prstGeom prst="rect">
            <a:avLst/>
          </a:prstGeom>
          <a:noFill/>
        </p:spPr>
        <p:txBody>
          <a:bodyPr wrap="none" rtlCol="0">
            <a:spAutoFit/>
          </a:bodyPr>
          <a:lstStyle/>
          <a:p>
            <a:r>
              <a:rPr kumimoji="1" lang="en-US" altLang="ko-Kore-KR" dirty="0"/>
              <a:t>[result]</a:t>
            </a:r>
            <a:endParaRPr kumimoji="1" lang="ko-Kore-KR" altLang="en-US" dirty="0"/>
          </a:p>
        </p:txBody>
      </p:sp>
      <p:pic>
        <p:nvPicPr>
          <p:cNvPr id="10" name="그림 9">
            <a:extLst>
              <a:ext uri="{FF2B5EF4-FFF2-40B4-BE49-F238E27FC236}">
                <a16:creationId xmlns:a16="http://schemas.microsoft.com/office/drawing/2014/main" id="{96F7E62B-2D68-6A18-D120-CE65AAFC5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604" y="1639657"/>
            <a:ext cx="5486792" cy="4880409"/>
          </a:xfrm>
          <a:prstGeom prst="rect">
            <a:avLst/>
          </a:prstGeom>
        </p:spPr>
      </p:pic>
    </p:spTree>
    <p:extLst>
      <p:ext uri="{BB962C8B-B14F-4D97-AF65-F5344CB8AC3E}">
        <p14:creationId xmlns:p14="http://schemas.microsoft.com/office/powerpoint/2010/main" val="191233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05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3D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 name="TextBox 4">
            <a:extLst>
              <a:ext uri="{FF2B5EF4-FFF2-40B4-BE49-F238E27FC236}">
                <a16:creationId xmlns:a16="http://schemas.microsoft.com/office/drawing/2014/main" id="{F49B0E72-D5A0-24F3-1D1E-A8D2BFFA9F65}"/>
              </a:ext>
            </a:extLst>
          </p:cNvPr>
          <p:cNvSpPr txBox="1"/>
          <p:nvPr/>
        </p:nvSpPr>
        <p:spPr>
          <a:xfrm>
            <a:off x="275617" y="1162937"/>
            <a:ext cx="964046" cy="369332"/>
          </a:xfrm>
          <a:prstGeom prst="rect">
            <a:avLst/>
          </a:prstGeom>
          <a:noFill/>
        </p:spPr>
        <p:txBody>
          <a:bodyPr wrap="none" rtlCol="0">
            <a:spAutoFit/>
          </a:bodyPr>
          <a:lstStyle/>
          <a:p>
            <a:r>
              <a:rPr kumimoji="1" lang="en-US" altLang="ko-Kore-KR" dirty="0"/>
              <a:t>[setting]</a:t>
            </a:r>
            <a:endParaRPr kumimoji="1" lang="ko-Kore-KR" altLang="en-US" dirty="0"/>
          </a:p>
        </p:txBody>
      </p:sp>
      <p:sp>
        <p:nvSpPr>
          <p:cNvPr id="32" name="TextBox 31">
            <a:extLst>
              <a:ext uri="{FF2B5EF4-FFF2-40B4-BE49-F238E27FC236}">
                <a16:creationId xmlns:a16="http://schemas.microsoft.com/office/drawing/2014/main" id="{D279D7A7-AE15-3CA6-D785-C89F5A4477EF}"/>
              </a:ext>
            </a:extLst>
          </p:cNvPr>
          <p:cNvSpPr txBox="1"/>
          <p:nvPr/>
        </p:nvSpPr>
        <p:spPr>
          <a:xfrm>
            <a:off x="217821" y="3009551"/>
            <a:ext cx="1207062" cy="369332"/>
          </a:xfrm>
          <a:prstGeom prst="rect">
            <a:avLst/>
          </a:prstGeom>
          <a:noFill/>
        </p:spPr>
        <p:txBody>
          <a:bodyPr wrap="none" rtlCol="0">
            <a:spAutoFit/>
          </a:bodyPr>
          <a:lstStyle/>
          <a:p>
            <a:r>
              <a:rPr kumimoji="1" lang="en-US" altLang="ko-Kore-KR" dirty="0"/>
              <a:t>[plot code]</a:t>
            </a:r>
            <a:endParaRPr kumimoji="1" lang="ko-Kore-KR" altLang="en-US" dirty="0"/>
          </a:p>
        </p:txBody>
      </p:sp>
      <p:pic>
        <p:nvPicPr>
          <p:cNvPr id="4" name="그림 3" descr="텍스트이(가) 표시된 사진&#10;&#10;자동 생성된 설명">
            <a:extLst>
              <a:ext uri="{FF2B5EF4-FFF2-40B4-BE49-F238E27FC236}">
                <a16:creationId xmlns:a16="http://schemas.microsoft.com/office/drawing/2014/main" id="{69427467-E304-AD62-EBFB-CB338C14C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17" y="1681330"/>
            <a:ext cx="4851400" cy="952500"/>
          </a:xfrm>
          <a:prstGeom prst="rect">
            <a:avLst/>
          </a:prstGeom>
        </p:spPr>
      </p:pic>
      <p:pic>
        <p:nvPicPr>
          <p:cNvPr id="8" name="그림 7" descr="텍스트이(가) 표시된 사진&#10;&#10;자동 생성된 설명">
            <a:extLst>
              <a:ext uri="{FF2B5EF4-FFF2-40B4-BE49-F238E27FC236}">
                <a16:creationId xmlns:a16="http://schemas.microsoft.com/office/drawing/2014/main" id="{97A9A1C1-C6F4-66A8-32A8-2383981F1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17" y="3490785"/>
            <a:ext cx="8051800" cy="2921000"/>
          </a:xfrm>
          <a:prstGeom prst="rect">
            <a:avLst/>
          </a:prstGeom>
        </p:spPr>
      </p:pic>
    </p:spTree>
    <p:extLst>
      <p:ext uri="{BB962C8B-B14F-4D97-AF65-F5344CB8AC3E}">
        <p14:creationId xmlns:p14="http://schemas.microsoft.com/office/powerpoint/2010/main" val="235968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직사각형 62">
            <a:extLst>
              <a:ext uri="{FF2B5EF4-FFF2-40B4-BE49-F238E27FC236}">
                <a16:creationId xmlns:a16="http://schemas.microsoft.com/office/drawing/2014/main" id="{F27BA7EA-9157-41ED-A897-D6CCEB1286B6}"/>
              </a:ext>
            </a:extLst>
          </p:cNvPr>
          <p:cNvSpPr/>
          <p:nvPr/>
        </p:nvSpPr>
        <p:spPr>
          <a:xfrm>
            <a:off x="1038340" y="191396"/>
            <a:ext cx="863378"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05 </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999E3A0B-2664-4AC1-BE62-8A53D4E5764A}"/>
              </a:ext>
            </a:extLst>
          </p:cNvPr>
          <p:cNvSpPr>
            <a:spLocks noGrp="1"/>
          </p:cNvSpPr>
          <p:nvPr>
            <p:ph type="title"/>
          </p:nvPr>
        </p:nvSpPr>
        <p:spPr/>
        <p:txBody>
          <a:bodyPr/>
          <a:lstStyle/>
          <a:p>
            <a:r>
              <a:rPr lang="en-US" altLang="ko-KR" dirty="0">
                <a:latin typeface="+mj-ea"/>
                <a:ea typeface="+mj-ea"/>
              </a:rPr>
              <a:t>Working for 3D data</a:t>
            </a:r>
            <a:endParaRPr lang="ko-KR" altLang="en-US" dirty="0">
              <a:latin typeface="+mj-ea"/>
              <a:ea typeface="+mj-ea"/>
            </a:endParaRPr>
          </a:p>
        </p:txBody>
      </p:sp>
      <p:sp>
        <p:nvSpPr>
          <p:cNvPr id="18" name="직사각형 17">
            <a:extLst>
              <a:ext uri="{FF2B5EF4-FFF2-40B4-BE49-F238E27FC236}">
                <a16:creationId xmlns:a16="http://schemas.microsoft.com/office/drawing/2014/main" id="{FDA80805-E31A-9C28-D309-14311BF06D1E}"/>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 name="TextBox 4">
            <a:extLst>
              <a:ext uri="{FF2B5EF4-FFF2-40B4-BE49-F238E27FC236}">
                <a16:creationId xmlns:a16="http://schemas.microsoft.com/office/drawing/2014/main" id="{F49B0E72-D5A0-24F3-1D1E-A8D2BFFA9F65}"/>
              </a:ext>
            </a:extLst>
          </p:cNvPr>
          <p:cNvSpPr txBox="1"/>
          <p:nvPr/>
        </p:nvSpPr>
        <p:spPr>
          <a:xfrm>
            <a:off x="4142138" y="1233254"/>
            <a:ext cx="859723" cy="369332"/>
          </a:xfrm>
          <a:prstGeom prst="rect">
            <a:avLst/>
          </a:prstGeom>
          <a:noFill/>
        </p:spPr>
        <p:txBody>
          <a:bodyPr wrap="none" rtlCol="0">
            <a:spAutoFit/>
          </a:bodyPr>
          <a:lstStyle/>
          <a:p>
            <a:r>
              <a:rPr kumimoji="1" lang="en-US" altLang="ko-Kore-KR" dirty="0"/>
              <a:t>[result]</a:t>
            </a:r>
            <a:endParaRPr kumimoji="1" lang="ko-Kore-KR" altLang="en-US" dirty="0"/>
          </a:p>
        </p:txBody>
      </p:sp>
      <p:pic>
        <p:nvPicPr>
          <p:cNvPr id="8" name="그림 7">
            <a:extLst>
              <a:ext uri="{FF2B5EF4-FFF2-40B4-BE49-F238E27FC236}">
                <a16:creationId xmlns:a16="http://schemas.microsoft.com/office/drawing/2014/main" id="{2DA1D4DE-70E5-52EF-312C-7AC3A1F2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640" y="1620996"/>
            <a:ext cx="5514718" cy="4905248"/>
          </a:xfrm>
          <a:prstGeom prst="rect">
            <a:avLst/>
          </a:prstGeom>
        </p:spPr>
      </p:pic>
    </p:spTree>
    <p:extLst>
      <p:ext uri="{BB962C8B-B14F-4D97-AF65-F5344CB8AC3E}">
        <p14:creationId xmlns:p14="http://schemas.microsoft.com/office/powerpoint/2010/main" val="21817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61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EE224B2-5ECA-44A1-BB4E-CE999A4AD8B8}"/>
              </a:ext>
            </a:extLst>
          </p:cNvPr>
          <p:cNvSpPr/>
          <p:nvPr/>
        </p:nvSpPr>
        <p:spPr>
          <a:xfrm>
            <a:off x="1886215" y="2900099"/>
            <a:ext cx="3544348" cy="2633541"/>
          </a:xfrm>
          <a:prstGeom prst="rect">
            <a:avLst/>
          </a:prstGeom>
        </p:spPr>
        <p:txBody>
          <a:bodyPr wrap="square">
            <a:spAutoFit/>
          </a:bodyPr>
          <a:lstStyle/>
          <a:p>
            <a:pPr latinLnBrk="1">
              <a:lnSpc>
                <a:spcPct val="170000"/>
              </a:lnSpc>
            </a:pPr>
            <a:r>
              <a:rPr lang="en-US" altLang="ko-KR" sz="2000" spc="-150" dirty="0">
                <a:ln>
                  <a:solidFill>
                    <a:schemeClr val="bg1">
                      <a:lumMod val="85000"/>
                      <a:alpha val="0"/>
                    </a:schemeClr>
                  </a:solidFill>
                </a:ln>
                <a:solidFill>
                  <a:schemeClr val="tx1">
                    <a:lumMod val="75000"/>
                    <a:lumOff val="25000"/>
                  </a:schemeClr>
                </a:solidFill>
                <a:latin typeface="Malgun Gothic" panose="020B0503020000020004" pitchFamily="34" charset="-127"/>
                <a:ea typeface="Malgun Gothic" panose="020B0503020000020004" pitchFamily="34" charset="-127"/>
              </a:rPr>
              <a:t>What is k-means algorithm</a:t>
            </a:r>
          </a:p>
          <a:p>
            <a:pPr latinLnBrk="1">
              <a:lnSpc>
                <a:spcPct val="170000"/>
              </a:lnSpc>
            </a:pPr>
            <a:r>
              <a:rPr lang="en-US" altLang="ko-KR" sz="2000" spc="-150" dirty="0">
                <a:ln>
                  <a:solidFill>
                    <a:schemeClr val="bg1">
                      <a:lumMod val="85000"/>
                      <a:alpha val="0"/>
                    </a:schemeClr>
                  </a:solidFill>
                </a:ln>
                <a:solidFill>
                  <a:schemeClr val="tx1">
                    <a:lumMod val="75000"/>
                    <a:lumOff val="25000"/>
                  </a:schemeClr>
                </a:solidFill>
                <a:latin typeface="Malgun Gothic" panose="020B0503020000020004" pitchFamily="34" charset="-127"/>
                <a:ea typeface="Malgun Gothic" panose="020B0503020000020004" pitchFamily="34" charset="-127"/>
              </a:rPr>
              <a:t>Implement k-means algorithm</a:t>
            </a:r>
          </a:p>
          <a:p>
            <a:pPr latinLnBrk="1">
              <a:lnSpc>
                <a:spcPct val="170000"/>
              </a:lnSpc>
            </a:pPr>
            <a:r>
              <a:rPr lang="en-US" altLang="ko-KR" sz="2000" spc="-150" dirty="0">
                <a:ln>
                  <a:solidFill>
                    <a:schemeClr val="bg1">
                      <a:lumMod val="85000"/>
                      <a:alpha val="0"/>
                    </a:schemeClr>
                  </a:solidFill>
                </a:ln>
                <a:solidFill>
                  <a:schemeClr val="tx1">
                    <a:lumMod val="75000"/>
                    <a:lumOff val="25000"/>
                  </a:schemeClr>
                </a:solidFill>
                <a:latin typeface="Malgun Gothic" panose="020B0503020000020004" pitchFamily="34" charset="-127"/>
                <a:ea typeface="Malgun Gothic" panose="020B0503020000020004" pitchFamily="34" charset="-127"/>
              </a:rPr>
              <a:t>Working for 1D data</a:t>
            </a:r>
          </a:p>
          <a:p>
            <a:pPr latinLnBrk="1">
              <a:lnSpc>
                <a:spcPct val="170000"/>
              </a:lnSpc>
            </a:pPr>
            <a:r>
              <a:rPr lang="en-US" altLang="ko-KR" sz="2000" spc="-150" dirty="0">
                <a:ln>
                  <a:solidFill>
                    <a:schemeClr val="bg1">
                      <a:lumMod val="85000"/>
                      <a:alpha val="0"/>
                    </a:schemeClr>
                  </a:solidFill>
                </a:ln>
                <a:solidFill>
                  <a:schemeClr val="tx1">
                    <a:lumMod val="75000"/>
                    <a:lumOff val="25000"/>
                  </a:schemeClr>
                </a:solidFill>
                <a:latin typeface="Malgun Gothic" panose="020B0503020000020004" pitchFamily="34" charset="-127"/>
                <a:ea typeface="Malgun Gothic" panose="020B0503020000020004" pitchFamily="34" charset="-127"/>
              </a:rPr>
              <a:t>Working for 2D data</a:t>
            </a:r>
          </a:p>
          <a:p>
            <a:pPr latinLnBrk="1">
              <a:lnSpc>
                <a:spcPct val="170000"/>
              </a:lnSpc>
            </a:pPr>
            <a:r>
              <a:rPr lang="en-US" altLang="ko-KR" sz="2000" spc="-150" dirty="0">
                <a:ln>
                  <a:solidFill>
                    <a:schemeClr val="bg1">
                      <a:lumMod val="85000"/>
                      <a:alpha val="0"/>
                    </a:schemeClr>
                  </a:solidFill>
                </a:ln>
                <a:solidFill>
                  <a:schemeClr val="tx1">
                    <a:lumMod val="75000"/>
                    <a:lumOff val="25000"/>
                  </a:schemeClr>
                </a:solidFill>
                <a:latin typeface="Malgun Gothic" panose="020B0503020000020004" pitchFamily="34" charset="-127"/>
                <a:ea typeface="Malgun Gothic" panose="020B0503020000020004" pitchFamily="34" charset="-127"/>
              </a:rPr>
              <a:t>Working for 3D data</a:t>
            </a:r>
          </a:p>
        </p:txBody>
      </p:sp>
      <p:grpSp>
        <p:nvGrpSpPr>
          <p:cNvPr id="10" name="그룹 9">
            <a:extLst>
              <a:ext uri="{FF2B5EF4-FFF2-40B4-BE49-F238E27FC236}">
                <a16:creationId xmlns:a16="http://schemas.microsoft.com/office/drawing/2014/main" id="{88BB9551-FA1D-4737-B0D8-29524C42E16C}"/>
              </a:ext>
            </a:extLst>
          </p:cNvPr>
          <p:cNvGrpSpPr/>
          <p:nvPr/>
        </p:nvGrpSpPr>
        <p:grpSpPr>
          <a:xfrm>
            <a:off x="1532672" y="3531754"/>
            <a:ext cx="2870521" cy="1523856"/>
            <a:chOff x="300942" y="3426106"/>
            <a:chExt cx="2870521" cy="1585731"/>
          </a:xfrm>
        </p:grpSpPr>
        <p:cxnSp>
          <p:nvCxnSpPr>
            <p:cNvPr id="14" name="직선 연결선 13">
              <a:extLst>
                <a:ext uri="{FF2B5EF4-FFF2-40B4-BE49-F238E27FC236}">
                  <a16:creationId xmlns:a16="http://schemas.microsoft.com/office/drawing/2014/main" id="{7EAE4504-48B4-4223-9A86-99F0F89099C5}"/>
                </a:ext>
              </a:extLst>
            </p:cNvPr>
            <p:cNvCxnSpPr/>
            <p:nvPr/>
          </p:nvCxnSpPr>
          <p:spPr>
            <a:xfrm>
              <a:off x="300942" y="3426106"/>
              <a:ext cx="2870521"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05A6843E-9D60-4D9F-8198-33CBCA8144D4}"/>
                </a:ext>
              </a:extLst>
            </p:cNvPr>
            <p:cNvCxnSpPr/>
            <p:nvPr/>
          </p:nvCxnSpPr>
          <p:spPr>
            <a:xfrm>
              <a:off x="300942" y="3954683"/>
              <a:ext cx="2870521"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D7D85E7-14CE-40A1-9DFE-7C97E3955240}"/>
                </a:ext>
              </a:extLst>
            </p:cNvPr>
            <p:cNvCxnSpPr/>
            <p:nvPr/>
          </p:nvCxnSpPr>
          <p:spPr>
            <a:xfrm>
              <a:off x="300942" y="4483260"/>
              <a:ext cx="2870521"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BBDF4F68-C8DA-4EC4-AD43-AA500DE01456}"/>
                </a:ext>
              </a:extLst>
            </p:cNvPr>
            <p:cNvCxnSpPr/>
            <p:nvPr/>
          </p:nvCxnSpPr>
          <p:spPr>
            <a:xfrm>
              <a:off x="300942" y="5011837"/>
              <a:ext cx="2870521"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9" name="사각형: 둥근 모서리 18">
            <a:extLst>
              <a:ext uri="{FF2B5EF4-FFF2-40B4-BE49-F238E27FC236}">
                <a16:creationId xmlns:a16="http://schemas.microsoft.com/office/drawing/2014/main" id="{1C6E293C-CD7A-4739-9173-EE2710958BBE}"/>
              </a:ext>
            </a:extLst>
          </p:cNvPr>
          <p:cNvSpPr/>
          <p:nvPr/>
        </p:nvSpPr>
        <p:spPr>
          <a:xfrm>
            <a:off x="1552822" y="3137302"/>
            <a:ext cx="274374" cy="273171"/>
          </a:xfrm>
          <a:prstGeom prst="roundRect">
            <a:avLst/>
          </a:prstGeom>
          <a:solidFill>
            <a:srgbClr val="0C4790"/>
          </a:solidFill>
        </p:spPr>
        <p:txBody>
          <a:bodyPr wrap="none" bIns="72000" anchor="ctr">
            <a:noAutofit/>
          </a:bodyPr>
          <a:lstStyle/>
          <a:p>
            <a:pPr algn="ctr" latinLnBrk="1"/>
            <a:r>
              <a:rPr lang="en-US" altLang="ko-KR"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rPr>
              <a:t>01</a:t>
            </a:r>
            <a:endParaRPr lang="ko-KR" altLang="en-US"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endParaRPr>
          </a:p>
        </p:txBody>
      </p:sp>
      <p:sp>
        <p:nvSpPr>
          <p:cNvPr id="22" name="사각형: 둥근 모서리 21">
            <a:extLst>
              <a:ext uri="{FF2B5EF4-FFF2-40B4-BE49-F238E27FC236}">
                <a16:creationId xmlns:a16="http://schemas.microsoft.com/office/drawing/2014/main" id="{16188D13-4DB4-46CD-9F5B-361D04E1B724}"/>
              </a:ext>
            </a:extLst>
          </p:cNvPr>
          <p:cNvSpPr/>
          <p:nvPr/>
        </p:nvSpPr>
        <p:spPr>
          <a:xfrm>
            <a:off x="1552822" y="3649217"/>
            <a:ext cx="274374" cy="273171"/>
          </a:xfrm>
          <a:prstGeom prst="roundRect">
            <a:avLst/>
          </a:prstGeom>
          <a:solidFill>
            <a:srgbClr val="0C4790"/>
          </a:solidFill>
        </p:spPr>
        <p:txBody>
          <a:bodyPr wrap="none" bIns="72000" anchor="ctr">
            <a:noAutofit/>
          </a:bodyPr>
          <a:lstStyle/>
          <a:p>
            <a:pPr algn="ctr" latinLnBrk="1"/>
            <a:r>
              <a:rPr lang="en-US" altLang="ko-KR"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rPr>
              <a:t>02</a:t>
            </a:r>
            <a:endParaRPr lang="ko-KR" altLang="en-US"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endParaRPr>
          </a:p>
        </p:txBody>
      </p:sp>
      <p:sp>
        <p:nvSpPr>
          <p:cNvPr id="23" name="사각형: 둥근 모서리 22">
            <a:extLst>
              <a:ext uri="{FF2B5EF4-FFF2-40B4-BE49-F238E27FC236}">
                <a16:creationId xmlns:a16="http://schemas.microsoft.com/office/drawing/2014/main" id="{6A2F7355-437F-48DE-BBC5-01676FC23B39}"/>
              </a:ext>
            </a:extLst>
          </p:cNvPr>
          <p:cNvSpPr/>
          <p:nvPr/>
        </p:nvSpPr>
        <p:spPr>
          <a:xfrm>
            <a:off x="1552822" y="4161132"/>
            <a:ext cx="274374" cy="273171"/>
          </a:xfrm>
          <a:prstGeom prst="roundRect">
            <a:avLst/>
          </a:prstGeom>
          <a:solidFill>
            <a:srgbClr val="0C4790"/>
          </a:solidFill>
        </p:spPr>
        <p:txBody>
          <a:bodyPr wrap="none" bIns="72000" anchor="ctr">
            <a:noAutofit/>
          </a:bodyPr>
          <a:lstStyle/>
          <a:p>
            <a:pPr algn="ctr" latinLnBrk="1"/>
            <a:r>
              <a:rPr lang="en-US" altLang="ko-KR"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rPr>
              <a:t>03</a:t>
            </a:r>
            <a:endParaRPr lang="ko-KR" altLang="en-US"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endParaRPr>
          </a:p>
        </p:txBody>
      </p:sp>
      <p:sp>
        <p:nvSpPr>
          <p:cNvPr id="24" name="사각형: 둥근 모서리 23">
            <a:extLst>
              <a:ext uri="{FF2B5EF4-FFF2-40B4-BE49-F238E27FC236}">
                <a16:creationId xmlns:a16="http://schemas.microsoft.com/office/drawing/2014/main" id="{C27F19AA-5957-48DA-8948-0C5DE05A310F}"/>
              </a:ext>
            </a:extLst>
          </p:cNvPr>
          <p:cNvSpPr/>
          <p:nvPr/>
        </p:nvSpPr>
        <p:spPr>
          <a:xfrm>
            <a:off x="1552822" y="4673047"/>
            <a:ext cx="274374" cy="273171"/>
          </a:xfrm>
          <a:prstGeom prst="roundRect">
            <a:avLst/>
          </a:prstGeom>
          <a:solidFill>
            <a:srgbClr val="0C4790"/>
          </a:solidFill>
        </p:spPr>
        <p:txBody>
          <a:bodyPr wrap="none" bIns="72000" anchor="ctr">
            <a:noAutofit/>
          </a:bodyPr>
          <a:lstStyle/>
          <a:p>
            <a:pPr algn="ctr" latinLnBrk="1"/>
            <a:r>
              <a:rPr lang="en-US" altLang="ko-KR"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rPr>
              <a:t>04</a:t>
            </a:r>
            <a:endParaRPr lang="ko-KR" altLang="en-US"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endParaRPr>
          </a:p>
        </p:txBody>
      </p:sp>
      <p:sp>
        <p:nvSpPr>
          <p:cNvPr id="26" name="사각형: 둥근 모서리 25">
            <a:extLst>
              <a:ext uri="{FF2B5EF4-FFF2-40B4-BE49-F238E27FC236}">
                <a16:creationId xmlns:a16="http://schemas.microsoft.com/office/drawing/2014/main" id="{58AD0135-5874-4CF7-AFFC-C49333FFB045}"/>
              </a:ext>
            </a:extLst>
          </p:cNvPr>
          <p:cNvSpPr/>
          <p:nvPr/>
        </p:nvSpPr>
        <p:spPr>
          <a:xfrm>
            <a:off x="1552822" y="5184963"/>
            <a:ext cx="274374" cy="273171"/>
          </a:xfrm>
          <a:prstGeom prst="roundRect">
            <a:avLst/>
          </a:prstGeom>
          <a:solidFill>
            <a:srgbClr val="0C4790"/>
          </a:solidFill>
        </p:spPr>
        <p:txBody>
          <a:bodyPr wrap="none" bIns="72000" anchor="ctr">
            <a:noAutofit/>
          </a:bodyPr>
          <a:lstStyle/>
          <a:p>
            <a:pPr algn="ctr" latinLnBrk="1"/>
            <a:r>
              <a:rPr lang="en-US" altLang="ko-KR"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rPr>
              <a:t>05</a:t>
            </a:r>
            <a:endParaRPr lang="ko-KR" altLang="en-US" sz="1500" b="1" spc="-100">
              <a:ln>
                <a:solidFill>
                  <a:schemeClr val="bg1">
                    <a:lumMod val="85000"/>
                    <a:alpha val="0"/>
                  </a:schemeClr>
                </a:solidFill>
              </a:ln>
              <a:solidFill>
                <a:schemeClr val="bg1"/>
              </a:solidFill>
              <a:latin typeface="Noto Sans CJK KR Black" panose="020B0A00000000000000" pitchFamily="34" charset="-127"/>
              <a:ea typeface="Noto Sans CJK KR Black" panose="020B0A00000000000000" pitchFamily="34" charset="-127"/>
            </a:endParaRPr>
          </a:p>
        </p:txBody>
      </p:sp>
      <p:cxnSp>
        <p:nvCxnSpPr>
          <p:cNvPr id="28" name="직선 연결선 27">
            <a:extLst>
              <a:ext uri="{FF2B5EF4-FFF2-40B4-BE49-F238E27FC236}">
                <a16:creationId xmlns:a16="http://schemas.microsoft.com/office/drawing/2014/main" id="{683E864F-1ACA-4B80-9DDF-0E1178F79EE9}"/>
              </a:ext>
            </a:extLst>
          </p:cNvPr>
          <p:cNvCxnSpPr/>
          <p:nvPr/>
        </p:nvCxnSpPr>
        <p:spPr>
          <a:xfrm>
            <a:off x="1318295" y="3116841"/>
            <a:ext cx="0" cy="2331198"/>
          </a:xfrm>
          <a:prstGeom prst="line">
            <a:avLst/>
          </a:prstGeom>
          <a:ln w="34925">
            <a:solidFill>
              <a:srgbClr val="0C479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36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그림 2" descr="텍스트, 전자기기, 컴퓨터이(가) 표시된 사진&#10;&#10;자동 생성된 설명">
            <a:extLst>
              <a:ext uri="{FF2B5EF4-FFF2-40B4-BE49-F238E27FC236}">
                <a16:creationId xmlns:a16="http://schemas.microsoft.com/office/drawing/2014/main" id="{A68736BE-DFAE-ECE3-22A4-B4DE01B86D6D}"/>
              </a:ext>
            </a:extLst>
          </p:cNvPr>
          <p:cNvPicPr>
            <a:picLocks noChangeAspect="1"/>
          </p:cNvPicPr>
          <p:nvPr/>
        </p:nvPicPr>
        <p:blipFill rotWithShape="1">
          <a:blip r:embed="rId2">
            <a:extLst>
              <a:ext uri="{28A0092B-C50C-407E-A947-70E740481C1C}">
                <a14:useLocalDpi xmlns:a14="http://schemas.microsoft.com/office/drawing/2010/main" val="0"/>
              </a:ext>
            </a:extLst>
          </a:blip>
          <a:srcRect l="20145" r="18843" b="-1"/>
          <a:stretch/>
        </p:blipFill>
        <p:spPr>
          <a:xfrm>
            <a:off x="20" y="322558"/>
            <a:ext cx="9143980" cy="6856718"/>
          </a:xfrm>
          <a:prstGeom prst="rect">
            <a:avLst/>
          </a:prstGeom>
        </p:spPr>
      </p:pic>
      <p:sp>
        <p:nvSpPr>
          <p:cNvPr id="4" name="TextBox 3">
            <a:extLst>
              <a:ext uri="{FF2B5EF4-FFF2-40B4-BE49-F238E27FC236}">
                <a16:creationId xmlns:a16="http://schemas.microsoft.com/office/drawing/2014/main" id="{F914C1CB-544D-F545-1E20-BEDD7A26E554}"/>
              </a:ext>
            </a:extLst>
          </p:cNvPr>
          <p:cNvSpPr txBox="1"/>
          <p:nvPr/>
        </p:nvSpPr>
        <p:spPr>
          <a:xfrm>
            <a:off x="4782064" y="3429000"/>
            <a:ext cx="1828800" cy="523220"/>
          </a:xfrm>
          <a:prstGeom prst="rect">
            <a:avLst/>
          </a:prstGeom>
          <a:noFill/>
        </p:spPr>
        <p:txBody>
          <a:bodyPr wrap="square" rtlCol="0">
            <a:spAutoFit/>
          </a:bodyPr>
          <a:lstStyle/>
          <a:p>
            <a:r>
              <a:rPr kumimoji="1" lang="en-US" altLang="ko-Kore-KR" sz="2800" dirty="0">
                <a:solidFill>
                  <a:schemeClr val="bg1"/>
                </a:solidFill>
              </a:rPr>
              <a:t>Thank you</a:t>
            </a:r>
            <a:endParaRPr kumimoji="1" lang="ko-Kore-KR" altLang="en-US" sz="2800" dirty="0">
              <a:solidFill>
                <a:schemeClr val="bg1"/>
              </a:solidFill>
            </a:endParaRPr>
          </a:p>
        </p:txBody>
      </p:sp>
    </p:spTree>
    <p:extLst>
      <p:ext uri="{BB962C8B-B14F-4D97-AF65-F5344CB8AC3E}">
        <p14:creationId xmlns:p14="http://schemas.microsoft.com/office/powerpoint/2010/main" val="207970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a:extLst>
              <a:ext uri="{FF2B5EF4-FFF2-40B4-BE49-F238E27FC236}">
                <a16:creationId xmlns:a16="http://schemas.microsoft.com/office/drawing/2014/main" id="{7A0D6A56-98BB-4F74-AE2F-A86C9B2AA3E9}"/>
              </a:ext>
            </a:extLst>
          </p:cNvPr>
          <p:cNvSpPr/>
          <p:nvPr/>
        </p:nvSpPr>
        <p:spPr>
          <a:xfrm>
            <a:off x="0" y="1645096"/>
            <a:ext cx="9144000" cy="37548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n-ea"/>
                <a:ea typeface="+mn-ea"/>
              </a:rPr>
              <a:t>What is k-means</a:t>
            </a:r>
            <a:r>
              <a:rPr lang="ko-KR" altLang="en-US" dirty="0">
                <a:latin typeface="+mn-ea"/>
                <a:ea typeface="+mn-ea"/>
              </a:rPr>
              <a:t> </a:t>
            </a:r>
            <a:r>
              <a:rPr lang="en-US" altLang="ko-KR" dirty="0">
                <a:latin typeface="+mn-ea"/>
                <a:ea typeface="+mn-ea"/>
              </a:rPr>
              <a:t>algorithm?</a:t>
            </a:r>
            <a:endParaRPr lang="ko-KR" altLang="en-US" dirty="0">
              <a:latin typeface="+mn-ea"/>
              <a:ea typeface="+mn-ea"/>
            </a:endParaRPr>
          </a:p>
        </p:txBody>
      </p:sp>
      <p:sp>
        <p:nvSpPr>
          <p:cNvPr id="22" name="TextBox 21">
            <a:extLst>
              <a:ext uri="{FF2B5EF4-FFF2-40B4-BE49-F238E27FC236}">
                <a16:creationId xmlns:a16="http://schemas.microsoft.com/office/drawing/2014/main" id="{87CA8F31-68A8-E471-6741-DE05507075FF}"/>
              </a:ext>
            </a:extLst>
          </p:cNvPr>
          <p:cNvSpPr txBox="1"/>
          <p:nvPr/>
        </p:nvSpPr>
        <p:spPr>
          <a:xfrm>
            <a:off x="428017" y="2553003"/>
            <a:ext cx="7944191" cy="1938992"/>
          </a:xfrm>
          <a:prstGeom prst="rect">
            <a:avLst/>
          </a:prstGeom>
          <a:noFill/>
        </p:spPr>
        <p:txBody>
          <a:bodyPr wrap="square">
            <a:spAutoFit/>
          </a:bodyPr>
          <a:lstStyle/>
          <a:p>
            <a:r>
              <a:rPr lang="ko-Kore-KR" altLang="en-US" sz="2400" dirty="0"/>
              <a:t>The k-means clustering algorithm is an algorithm that combines a given data into k clusters, and operates in a way that minimizes the variance of distance differences with each cluster. This algorithm is a kind of autonomous learning, which serves to label unlabeled input data.</a:t>
            </a:r>
          </a:p>
        </p:txBody>
      </p:sp>
    </p:spTree>
    <p:extLst>
      <p:ext uri="{BB962C8B-B14F-4D97-AF65-F5344CB8AC3E}">
        <p14:creationId xmlns:p14="http://schemas.microsoft.com/office/powerpoint/2010/main" val="122935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n-ea"/>
                <a:ea typeface="+mn-ea"/>
              </a:rPr>
              <a:t>What is k-means</a:t>
            </a:r>
            <a:r>
              <a:rPr lang="ko-KR" altLang="en-US" dirty="0">
                <a:latin typeface="+mn-ea"/>
                <a:ea typeface="+mn-ea"/>
              </a:rPr>
              <a:t> </a:t>
            </a:r>
            <a:r>
              <a:rPr lang="en-US" altLang="ko-KR" dirty="0">
                <a:latin typeface="+mn-ea"/>
                <a:ea typeface="+mn-ea"/>
              </a:rPr>
              <a:t>algorithm?</a:t>
            </a:r>
            <a:endParaRPr lang="ko-KR" altLang="en-US" dirty="0">
              <a:latin typeface="+mn-ea"/>
              <a:ea typeface="+mn-ea"/>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7CA8F31-68A8-E471-6741-DE05507075FF}"/>
                  </a:ext>
                </a:extLst>
              </p:cNvPr>
              <p:cNvSpPr txBox="1"/>
              <p:nvPr/>
            </p:nvSpPr>
            <p:spPr>
              <a:xfrm>
                <a:off x="484303" y="1655905"/>
                <a:ext cx="7944191" cy="707886"/>
              </a:xfrm>
              <a:prstGeom prst="rect">
                <a:avLst/>
              </a:prstGeom>
              <a:noFill/>
            </p:spPr>
            <p:txBody>
              <a:bodyPr wrap="square">
                <a:spAutoFit/>
              </a:bodyPr>
              <a:lstStyle/>
              <a:p>
                <a:r>
                  <a:rPr lang="en" altLang="ko-Kore-KR" sz="2000" dirty="0"/>
                  <a:t>If the center of the </a:t>
                </a:r>
                <a14:m>
                  <m:oMath xmlns:m="http://schemas.openxmlformats.org/officeDocument/2006/math">
                    <m:r>
                      <a:rPr lang="en" altLang="ko-Kore-KR" sz="2000" i="1">
                        <a:latin typeface="Cambria Math" panose="02040503050406030204" pitchFamily="18" charset="0"/>
                        <a:ea typeface="Cambria Math" panose="02040503050406030204" pitchFamily="18" charset="0"/>
                      </a:rPr>
                      <m:t>𝒾</m:t>
                    </m:r>
                    <m:r>
                      <a:rPr lang="en" altLang="ko-Kore-KR" sz="2000" i="1">
                        <a:latin typeface="Cambria Math" panose="02040503050406030204" pitchFamily="18" charset="0"/>
                        <a:ea typeface="Cambria Math" panose="02040503050406030204" pitchFamily="18" charset="0"/>
                      </a:rPr>
                      <m:t> </m:t>
                    </m:r>
                  </m:oMath>
                </a14:m>
                <a:r>
                  <a:rPr lang="en" altLang="ko-Kore-KR" sz="2000" dirty="0"/>
                  <a:t>-</a:t>
                </a:r>
                <a:r>
                  <a:rPr lang="en" altLang="ko-Kore-KR" sz="2000" dirty="0" err="1"/>
                  <a:t>th</a:t>
                </a:r>
                <a:r>
                  <a:rPr lang="en" altLang="ko-Kore-KR" sz="2000" dirty="0"/>
                  <a:t> cluster is</a:t>
                </a:r>
                <a:r>
                  <a:rPr lang="ko-KR" altLang="en-US" sz="2000" dirty="0"/>
                  <a:t> </a:t>
                </a: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m:rPr>
                            <m:nor/>
                          </m:rPr>
                          <a:rPr lang="en-US" altLang="ko-KR" sz="2000" dirty="0"/>
                          <m:t>µ</m:t>
                        </m:r>
                      </m:e>
                      <m:sub>
                        <m:r>
                          <a:rPr lang="en" altLang="ko-Kore-KR" sz="2000" i="1">
                            <a:latin typeface="Cambria Math" panose="02040503050406030204" pitchFamily="18" charset="0"/>
                            <a:ea typeface="Cambria Math" panose="02040503050406030204" pitchFamily="18" charset="0"/>
                          </a:rPr>
                          <m:t>𝒾</m:t>
                        </m:r>
                      </m:sub>
                    </m:sSub>
                  </m:oMath>
                </a14:m>
                <a:r>
                  <a:rPr lang="en" altLang="ko-Kore-KR" sz="2000" dirty="0"/>
                  <a:t> and the set of points belonging to the cluster is </a:t>
                </a: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a:rPr lang="ko-KR" altLang="en-US" sz="2000" i="1" dirty="0">
                            <a:latin typeface="Cambria Math" panose="02040503050406030204" pitchFamily="18" charset="0"/>
                            <a:ea typeface="Cambria Math" panose="02040503050406030204" pitchFamily="18" charset="0"/>
                          </a:rPr>
                          <m:t>𝑆</m:t>
                        </m:r>
                      </m:e>
                      <m:sub>
                        <m:r>
                          <a:rPr lang="en" altLang="ko-Kore-KR" sz="2000" i="1">
                            <a:latin typeface="Cambria Math" panose="02040503050406030204" pitchFamily="18" charset="0"/>
                            <a:ea typeface="Cambria Math" panose="02040503050406030204" pitchFamily="18" charset="0"/>
                          </a:rPr>
                          <m:t>𝒾</m:t>
                        </m:r>
                      </m:sub>
                    </m:sSub>
                  </m:oMath>
                </a14:m>
                <a:r>
                  <a:rPr lang="en" altLang="ko-Kore-KR" sz="2000" dirty="0"/>
                  <a:t>, the overall variance is calculated as follows.</a:t>
                </a:r>
                <a14:m>
                  <m:oMath xmlns:m="http://schemas.openxmlformats.org/officeDocument/2006/math">
                    <m:r>
                      <a:rPr lang="ko-KR" altLang="en-US" sz="2000" b="0" i="1" smtClean="0">
                        <a:latin typeface="Cambria Math" panose="02040503050406030204" pitchFamily="18" charset="0"/>
                        <a:ea typeface="Cambria Math" panose="02040503050406030204" pitchFamily="18" charset="0"/>
                      </a:rPr>
                      <m:t> </m:t>
                    </m:r>
                  </m:oMath>
                </a14:m>
                <a:endParaRPr lang="ko-Kore-KR" altLang="en-US" sz="2000" dirty="0"/>
              </a:p>
            </p:txBody>
          </p:sp>
        </mc:Choice>
        <mc:Fallback xmlns="">
          <p:sp>
            <p:nvSpPr>
              <p:cNvPr id="22" name="TextBox 21">
                <a:extLst>
                  <a:ext uri="{FF2B5EF4-FFF2-40B4-BE49-F238E27FC236}">
                    <a16:creationId xmlns:a16="http://schemas.microsoft.com/office/drawing/2014/main" id="{87CA8F31-68A8-E471-6741-DE05507075FF}"/>
                  </a:ext>
                </a:extLst>
              </p:cNvPr>
              <p:cNvSpPr txBox="1">
                <a:spLocks noRot="1" noChangeAspect="1" noMove="1" noResize="1" noEditPoints="1" noAdjustHandles="1" noChangeArrowheads="1" noChangeShapeType="1" noTextEdit="1"/>
              </p:cNvSpPr>
              <p:nvPr/>
            </p:nvSpPr>
            <p:spPr>
              <a:xfrm>
                <a:off x="484303" y="1655905"/>
                <a:ext cx="7944191" cy="707886"/>
              </a:xfrm>
              <a:prstGeom prst="rect">
                <a:avLst/>
              </a:prstGeom>
              <a:blipFill>
                <a:blip r:embed="rId2"/>
                <a:stretch>
                  <a:fillRect l="-638" t="-5263" r="-478" b="-14035"/>
                </a:stretch>
              </a:blipFill>
            </p:spPr>
            <p:txBody>
              <a:bodyPr/>
              <a:lstStyle/>
              <a:p>
                <a:r>
                  <a:rPr lang="ko-Kore-KR" altLang="en-US">
                    <a:noFill/>
                  </a:rPr>
                  <a:t> </a:t>
                </a:r>
              </a:p>
            </p:txBody>
          </p:sp>
        </mc:Fallback>
      </mc:AlternateContent>
      <p:sp>
        <p:nvSpPr>
          <p:cNvPr id="2" name="AutoShape 2" descr="나">
            <a:extLst>
              <a:ext uri="{FF2B5EF4-FFF2-40B4-BE49-F238E27FC236}">
                <a16:creationId xmlns:a16="http://schemas.microsoft.com/office/drawing/2014/main" id="{503828D6-FC2F-D2F6-C197-F2A6BE30E98B}"/>
              </a:ext>
            </a:extLst>
          </p:cNvPr>
          <p:cNvSpPr>
            <a:spLocks noChangeAspect="1" noChangeArrowheads="1"/>
          </p:cNvSpPr>
          <p:nvPr/>
        </p:nvSpPr>
        <p:spPr bwMode="auto">
          <a:xfrm>
            <a:off x="4213654" y="3046497"/>
            <a:ext cx="510746" cy="534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5" name="그림 4" descr="텍스트, 손목시계, 게이지이(가) 표시된 사진&#10;&#10;자동 생성된 설명">
            <a:extLst>
              <a:ext uri="{FF2B5EF4-FFF2-40B4-BE49-F238E27FC236}">
                <a16:creationId xmlns:a16="http://schemas.microsoft.com/office/drawing/2014/main" id="{0C54C748-26A0-BA21-9725-1EB3F899B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847" y="2705144"/>
            <a:ext cx="3688306" cy="131311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9791C3-5E4C-BF1F-D344-55075C345E8D}"/>
                  </a:ext>
                </a:extLst>
              </p:cNvPr>
              <p:cNvSpPr txBox="1"/>
              <p:nvPr/>
            </p:nvSpPr>
            <p:spPr>
              <a:xfrm>
                <a:off x="484303" y="4359611"/>
                <a:ext cx="7944191" cy="1015663"/>
              </a:xfrm>
              <a:prstGeom prst="rect">
                <a:avLst/>
              </a:prstGeom>
              <a:noFill/>
            </p:spPr>
            <p:txBody>
              <a:bodyPr wrap="square">
                <a:spAutoFit/>
              </a:bodyPr>
              <a:lstStyle/>
              <a:p>
                <a:r>
                  <a:rPr lang="ko-Kore-KR" altLang="en-US" sz="2000" dirty="0"/>
                  <a:t>Finding </a:t>
                </a: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a:rPr lang="ko-KR" altLang="en-US" sz="2000" i="1" dirty="0">
                            <a:latin typeface="Cambria Math" panose="02040503050406030204" pitchFamily="18" charset="0"/>
                            <a:ea typeface="Cambria Math" panose="02040503050406030204" pitchFamily="18" charset="0"/>
                          </a:rPr>
                          <m:t>𝑆</m:t>
                        </m:r>
                      </m:e>
                      <m:sub>
                        <m:r>
                          <a:rPr lang="en" altLang="ko-Kore-KR" sz="2000" i="1">
                            <a:latin typeface="Cambria Math" panose="02040503050406030204" pitchFamily="18" charset="0"/>
                            <a:ea typeface="Cambria Math" panose="02040503050406030204" pitchFamily="18" charset="0"/>
                          </a:rPr>
                          <m:t>𝒾</m:t>
                        </m:r>
                      </m:sub>
                    </m:sSub>
                  </m:oMath>
                </a14:m>
                <a:r>
                  <a:rPr lang="ko-Kore-KR" altLang="en-US" sz="2000" dirty="0"/>
                  <a:t> </a:t>
                </a:r>
                <a:r>
                  <a:rPr lang="en-US" altLang="ko-Kore-KR" sz="2000" dirty="0"/>
                  <a:t>that </a:t>
                </a:r>
                <a:r>
                  <a:rPr lang="ko-Kore-KR" altLang="en-US" sz="2000" dirty="0"/>
                  <a:t>minimizing this value becomes the goal of the algorithm.</a:t>
                </a:r>
              </a:p>
              <a:p>
                <a:r>
                  <a:rPr lang="ko-Kore-KR" altLang="en-US" sz="2000" dirty="0"/>
                  <a:t>The algorithm first begins by setting the initial </a:t>
                </a: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m:rPr>
                            <m:nor/>
                          </m:rPr>
                          <a:rPr lang="en-US" altLang="ko-KR" sz="2000" dirty="0"/>
                          <m:t>µ</m:t>
                        </m:r>
                      </m:e>
                      <m:sub>
                        <m:r>
                          <a:rPr lang="en" altLang="ko-Kore-KR" sz="2000" i="1">
                            <a:latin typeface="Cambria Math" panose="02040503050406030204" pitchFamily="18" charset="0"/>
                            <a:ea typeface="Cambria Math" panose="02040503050406030204" pitchFamily="18" charset="0"/>
                          </a:rPr>
                          <m:t>𝒾</m:t>
                        </m:r>
                      </m:sub>
                    </m:sSub>
                  </m:oMath>
                </a14:m>
                <a:r>
                  <a:rPr lang="ko-Kore-KR" altLang="en-US" sz="2000" dirty="0"/>
                  <a:t>. </a:t>
                </a:r>
                <a:endParaRPr lang="en-US" altLang="ko-Kore-KR" sz="2000" dirty="0"/>
              </a:p>
              <a:p>
                <a:r>
                  <a:rPr lang="ko-Kore-KR" altLang="en-US" sz="2000" dirty="0"/>
                  <a:t>Then repeat the following two steps.</a:t>
                </a:r>
                <a:endParaRPr lang="en-US" altLang="ko-Kore-KR" sz="2000" dirty="0"/>
              </a:p>
            </p:txBody>
          </p:sp>
        </mc:Choice>
        <mc:Fallback>
          <p:sp>
            <p:nvSpPr>
              <p:cNvPr id="10" name="TextBox 9">
                <a:extLst>
                  <a:ext uri="{FF2B5EF4-FFF2-40B4-BE49-F238E27FC236}">
                    <a16:creationId xmlns:a16="http://schemas.microsoft.com/office/drawing/2014/main" id="{8B9791C3-5E4C-BF1F-D344-55075C345E8D}"/>
                  </a:ext>
                </a:extLst>
              </p:cNvPr>
              <p:cNvSpPr txBox="1">
                <a:spLocks noRot="1" noChangeAspect="1" noMove="1" noResize="1" noEditPoints="1" noAdjustHandles="1" noChangeArrowheads="1" noChangeShapeType="1" noTextEdit="1"/>
              </p:cNvSpPr>
              <p:nvPr/>
            </p:nvSpPr>
            <p:spPr>
              <a:xfrm>
                <a:off x="484303" y="4359611"/>
                <a:ext cx="7944191" cy="1015663"/>
              </a:xfrm>
              <a:prstGeom prst="rect">
                <a:avLst/>
              </a:prstGeom>
              <a:blipFill>
                <a:blip r:embed="rId4"/>
                <a:stretch>
                  <a:fillRect l="-638" t="-3704" b="-9877"/>
                </a:stretch>
              </a:blipFill>
            </p:spPr>
            <p:txBody>
              <a:bodyPr/>
              <a:lstStyle/>
              <a:p>
                <a:r>
                  <a:rPr lang="ko-Kore-KR" altLang="en-US">
                    <a:noFill/>
                  </a:rPr>
                  <a:t> </a:t>
                </a:r>
              </a:p>
            </p:txBody>
          </p:sp>
        </mc:Fallback>
      </mc:AlternateContent>
    </p:spTree>
    <p:extLst>
      <p:ext uri="{BB962C8B-B14F-4D97-AF65-F5344CB8AC3E}">
        <p14:creationId xmlns:p14="http://schemas.microsoft.com/office/powerpoint/2010/main" val="364723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j-ea"/>
                <a:ea typeface="+mj-ea"/>
              </a:rPr>
              <a:t>What is k-means</a:t>
            </a:r>
            <a:r>
              <a:rPr lang="ko-KR" altLang="en-US" dirty="0">
                <a:latin typeface="+mj-ea"/>
                <a:ea typeface="+mj-ea"/>
              </a:rPr>
              <a:t> </a:t>
            </a:r>
            <a:r>
              <a:rPr lang="en-US" altLang="ko-KR" dirty="0">
                <a:latin typeface="+mj-ea"/>
                <a:ea typeface="+mj-ea"/>
              </a:rPr>
              <a:t>algorithm?</a:t>
            </a:r>
            <a:endParaRPr lang="ko-KR" altLang="en-US" dirty="0">
              <a:latin typeface="+mj-ea"/>
              <a:ea typeface="+mj-ea"/>
            </a:endParaRPr>
          </a:p>
        </p:txBody>
      </p:sp>
      <p:sp>
        <p:nvSpPr>
          <p:cNvPr id="2" name="AutoShape 2" descr="나">
            <a:extLst>
              <a:ext uri="{FF2B5EF4-FFF2-40B4-BE49-F238E27FC236}">
                <a16:creationId xmlns:a16="http://schemas.microsoft.com/office/drawing/2014/main" id="{503828D6-FC2F-D2F6-C197-F2A6BE30E98B}"/>
              </a:ext>
            </a:extLst>
          </p:cNvPr>
          <p:cNvSpPr>
            <a:spLocks noChangeAspect="1" noChangeArrowheads="1"/>
          </p:cNvSpPr>
          <p:nvPr/>
        </p:nvSpPr>
        <p:spPr bwMode="auto">
          <a:xfrm>
            <a:off x="4213654" y="3046497"/>
            <a:ext cx="510746" cy="534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9791C3-5E4C-BF1F-D344-55075C345E8D}"/>
                  </a:ext>
                </a:extLst>
              </p:cNvPr>
              <p:cNvSpPr txBox="1"/>
              <p:nvPr/>
            </p:nvSpPr>
            <p:spPr>
              <a:xfrm>
                <a:off x="519765" y="1190328"/>
                <a:ext cx="7944191" cy="3262432"/>
              </a:xfrm>
              <a:prstGeom prst="rect">
                <a:avLst/>
              </a:prstGeom>
              <a:noFill/>
            </p:spPr>
            <p:txBody>
              <a:bodyPr wrap="square">
                <a:spAutoFit/>
              </a:bodyPr>
              <a:lstStyle/>
              <a:p>
                <a:pPr marL="457200" indent="-457200">
                  <a:buAutoNum type="arabicPeriod"/>
                </a:pPr>
                <a:r>
                  <a:rPr lang="en-US" altLang="ko-Kore-KR" sz="2000" dirty="0"/>
                  <a:t>Setting the Cluster : </a:t>
                </a:r>
              </a:p>
              <a:p>
                <a:pPr marL="457200" indent="-457200">
                  <a:buAutoNum type="arabicPeriod"/>
                </a:pPr>
                <a:endParaRPr lang="en-US" altLang="ko-Kore-KR" sz="2000" dirty="0"/>
              </a:p>
              <a:p>
                <a:r>
                  <a:rPr lang="en-US" altLang="ko-Kore-KR" dirty="0"/>
                  <a:t>Euclidean distance from each data to </a:t>
                </a:r>
                <a14:m>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m:rPr>
                            <m:nor/>
                          </m:rPr>
                          <a:rPr lang="en-US" altLang="ko-KR" dirty="0"/>
                          <m:t>µ</m:t>
                        </m:r>
                      </m:e>
                      <m:sub>
                        <m:r>
                          <a:rPr lang="en" altLang="ko-Kore-KR" i="1">
                            <a:latin typeface="Cambria Math" panose="02040503050406030204" pitchFamily="18" charset="0"/>
                            <a:ea typeface="Cambria Math" panose="02040503050406030204" pitchFamily="18" charset="0"/>
                          </a:rPr>
                          <m:t>𝒾</m:t>
                        </m:r>
                      </m:sub>
                    </m:sSub>
                  </m:oMath>
                </a14:m>
                <a:r>
                  <a:rPr lang="en-US" altLang="ko-Kore-KR" dirty="0"/>
                  <a:t> of each cluster is calculated, and data is allocated by finding the nearest cluster from the corresponding data.</a:t>
                </a:r>
              </a:p>
              <a:p>
                <a:endParaRPr lang="en-US" altLang="ko-Kore-KR" dirty="0"/>
              </a:p>
              <a:p>
                <a:endParaRPr lang="en-US" altLang="ko-Kore-KR" dirty="0"/>
              </a:p>
              <a:p>
                <a:endParaRPr lang="en-US" altLang="ko-Kore-KR" dirty="0"/>
              </a:p>
              <a:p>
                <a:endParaRPr lang="en-US" altLang="ko-Kore-KR" dirty="0"/>
              </a:p>
              <a:p>
                <a:pPr marL="457200" indent="-457200">
                  <a:buAutoNum type="arabicPeriod" startAt="2"/>
                </a:pPr>
                <a:r>
                  <a:rPr lang="en-US" altLang="ko-Kore-KR" sz="2000" dirty="0"/>
                  <a:t>Cluster-centroid rebalancing: </a:t>
                </a:r>
              </a:p>
              <a:p>
                <a:pPr marL="457200" indent="-457200">
                  <a:buAutoNum type="arabicPeriod" startAt="2"/>
                </a:pPr>
                <a:endParaRPr lang="en-US" altLang="ko-Kore-KR" sz="2000" dirty="0"/>
              </a:p>
              <a:p>
                <a:r>
                  <a:rPr lang="en-US" altLang="ko-Kore-KR" dirty="0"/>
                  <a:t>Reset </a:t>
                </a:r>
                <a14:m>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m:rPr>
                            <m:nor/>
                          </m:rPr>
                          <a:rPr lang="en-US" altLang="ko-KR" dirty="0"/>
                          <m:t>µ</m:t>
                        </m:r>
                      </m:e>
                      <m:sub>
                        <m:r>
                          <a:rPr lang="en" altLang="ko-Kore-KR" i="1">
                            <a:latin typeface="Cambria Math" panose="02040503050406030204" pitchFamily="18" charset="0"/>
                            <a:ea typeface="Cambria Math" panose="02040503050406030204" pitchFamily="18" charset="0"/>
                          </a:rPr>
                          <m:t>𝒾</m:t>
                        </m:r>
                      </m:sub>
                    </m:sSub>
                  </m:oMath>
                </a14:m>
                <a:r>
                  <a:rPr lang="en-US" altLang="ko-Kore-KR" dirty="0"/>
                  <a:t> to the center of gravity value of the data in each cluster.</a:t>
                </a:r>
                <a:endParaRPr lang="ko-Kore-KR" altLang="en-US" dirty="0"/>
              </a:p>
            </p:txBody>
          </p:sp>
        </mc:Choice>
        <mc:Fallback xmlns="">
          <p:sp>
            <p:nvSpPr>
              <p:cNvPr id="10" name="TextBox 9">
                <a:extLst>
                  <a:ext uri="{FF2B5EF4-FFF2-40B4-BE49-F238E27FC236}">
                    <a16:creationId xmlns:a16="http://schemas.microsoft.com/office/drawing/2014/main" id="{8B9791C3-5E4C-BF1F-D344-55075C345E8D}"/>
                  </a:ext>
                </a:extLst>
              </p:cNvPr>
              <p:cNvSpPr txBox="1">
                <a:spLocks noRot="1" noChangeAspect="1" noMove="1" noResize="1" noEditPoints="1" noAdjustHandles="1" noChangeArrowheads="1" noChangeShapeType="1" noTextEdit="1"/>
              </p:cNvSpPr>
              <p:nvPr/>
            </p:nvSpPr>
            <p:spPr>
              <a:xfrm>
                <a:off x="519765" y="1190328"/>
                <a:ext cx="7944191" cy="3262432"/>
              </a:xfrm>
              <a:prstGeom prst="rect">
                <a:avLst/>
              </a:prstGeom>
              <a:blipFill>
                <a:blip r:embed="rId2"/>
                <a:stretch>
                  <a:fillRect l="-638" t="-775" b="-2326"/>
                </a:stretch>
              </a:blipFill>
            </p:spPr>
            <p:txBody>
              <a:bodyPr/>
              <a:lstStyle/>
              <a:p>
                <a:r>
                  <a:rPr lang="ko-Kore-KR" altLang="en-US">
                    <a:noFill/>
                  </a:rPr>
                  <a:t> </a:t>
                </a:r>
              </a:p>
            </p:txBody>
          </p:sp>
        </mc:Fallback>
      </mc:AlternateContent>
      <p:pic>
        <p:nvPicPr>
          <p:cNvPr id="6" name="그림 5">
            <a:extLst>
              <a:ext uri="{FF2B5EF4-FFF2-40B4-BE49-F238E27FC236}">
                <a16:creationId xmlns:a16="http://schemas.microsoft.com/office/drawing/2014/main" id="{CEC79006-BC29-29A6-E48A-52B33569B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899" y="2655114"/>
            <a:ext cx="5558024" cy="609858"/>
          </a:xfrm>
          <a:prstGeom prst="rect">
            <a:avLst/>
          </a:prstGeom>
        </p:spPr>
      </p:pic>
      <p:pic>
        <p:nvPicPr>
          <p:cNvPr id="8" name="그림 7" descr="텍스트, 시계이(가) 표시된 사진&#10;&#10;자동 생성된 설명">
            <a:extLst>
              <a:ext uri="{FF2B5EF4-FFF2-40B4-BE49-F238E27FC236}">
                <a16:creationId xmlns:a16="http://schemas.microsoft.com/office/drawing/2014/main" id="{9CE68702-6CBA-6BAB-332D-CFB557E76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899" y="4778753"/>
            <a:ext cx="2463800" cy="812800"/>
          </a:xfrm>
          <a:prstGeom prst="rect">
            <a:avLst/>
          </a:prstGeom>
        </p:spPr>
      </p:pic>
      <p:sp>
        <p:nvSpPr>
          <p:cNvPr id="14" name="TextBox 13">
            <a:extLst>
              <a:ext uri="{FF2B5EF4-FFF2-40B4-BE49-F238E27FC236}">
                <a16:creationId xmlns:a16="http://schemas.microsoft.com/office/drawing/2014/main" id="{663BAD2E-BF6D-0C3E-0D6D-4D7F8552EB91}"/>
              </a:ext>
            </a:extLst>
          </p:cNvPr>
          <p:cNvSpPr txBox="1"/>
          <p:nvPr/>
        </p:nvSpPr>
        <p:spPr>
          <a:xfrm>
            <a:off x="519765" y="5917546"/>
            <a:ext cx="4572000" cy="369332"/>
          </a:xfrm>
          <a:prstGeom prst="rect">
            <a:avLst/>
          </a:prstGeom>
          <a:noFill/>
        </p:spPr>
        <p:txBody>
          <a:bodyPr wrap="square">
            <a:spAutoFit/>
          </a:bodyPr>
          <a:lstStyle/>
          <a:p>
            <a:r>
              <a:rPr lang="ko-Kore-KR" altLang="en-US" dirty="0"/>
              <a:t>If the cluster does not change, stop repeating.</a:t>
            </a:r>
          </a:p>
        </p:txBody>
      </p:sp>
    </p:spTree>
    <p:extLst>
      <p:ext uri="{BB962C8B-B14F-4D97-AF65-F5344CB8AC3E}">
        <p14:creationId xmlns:p14="http://schemas.microsoft.com/office/powerpoint/2010/main" val="304747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j-ea"/>
                <a:ea typeface="+mj-ea"/>
              </a:rPr>
              <a:t>What is k-means</a:t>
            </a:r>
            <a:r>
              <a:rPr lang="ko-KR" altLang="en-US" dirty="0">
                <a:latin typeface="+mj-ea"/>
                <a:ea typeface="+mj-ea"/>
              </a:rPr>
              <a:t> </a:t>
            </a:r>
            <a:r>
              <a:rPr lang="en-US" altLang="ko-KR" dirty="0">
                <a:latin typeface="+mj-ea"/>
                <a:ea typeface="+mj-ea"/>
              </a:rPr>
              <a:t>algorithm?</a:t>
            </a:r>
            <a:endParaRPr lang="ko-KR" altLang="en-US" dirty="0">
              <a:latin typeface="+mj-ea"/>
              <a:ea typeface="+mj-ea"/>
            </a:endParaRPr>
          </a:p>
        </p:txBody>
      </p:sp>
      <p:sp>
        <p:nvSpPr>
          <p:cNvPr id="2" name="AutoShape 2" descr="나">
            <a:extLst>
              <a:ext uri="{FF2B5EF4-FFF2-40B4-BE49-F238E27FC236}">
                <a16:creationId xmlns:a16="http://schemas.microsoft.com/office/drawing/2014/main" id="{503828D6-FC2F-D2F6-C197-F2A6BE30E98B}"/>
              </a:ext>
            </a:extLst>
          </p:cNvPr>
          <p:cNvSpPr>
            <a:spLocks noChangeAspect="1" noChangeArrowheads="1"/>
          </p:cNvSpPr>
          <p:nvPr/>
        </p:nvSpPr>
        <p:spPr bwMode="auto">
          <a:xfrm>
            <a:off x="4213654" y="3046497"/>
            <a:ext cx="510746" cy="534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0" name="TextBox 9">
            <a:extLst>
              <a:ext uri="{FF2B5EF4-FFF2-40B4-BE49-F238E27FC236}">
                <a16:creationId xmlns:a16="http://schemas.microsoft.com/office/drawing/2014/main" id="{8B9791C3-5E4C-BF1F-D344-55075C345E8D}"/>
              </a:ext>
            </a:extLst>
          </p:cNvPr>
          <p:cNvSpPr txBox="1"/>
          <p:nvPr/>
        </p:nvSpPr>
        <p:spPr>
          <a:xfrm>
            <a:off x="519765" y="1190328"/>
            <a:ext cx="7944191" cy="2739211"/>
          </a:xfrm>
          <a:prstGeom prst="rect">
            <a:avLst/>
          </a:prstGeom>
          <a:noFill/>
        </p:spPr>
        <p:txBody>
          <a:bodyPr wrap="square">
            <a:spAutoFit/>
          </a:bodyPr>
          <a:lstStyle/>
          <a:p>
            <a:r>
              <a:rPr lang="en-US" altLang="ko-Kore-KR" sz="2000" dirty="0"/>
              <a:t>Euclidean distance</a:t>
            </a:r>
          </a:p>
          <a:p>
            <a:endParaRPr lang="en-US" altLang="ko-Kore-KR" sz="2000" dirty="0"/>
          </a:p>
          <a:p>
            <a:r>
              <a:rPr lang="en-US" altLang="ko-Kore-KR" sz="1600" dirty="0">
                <a:latin typeface="+mj-lt"/>
              </a:rPr>
              <a:t>Euclidean distance is a common method of calculating the distance between two points. This distance can be used to define the Euclidean space, and the norm corresponding to this distance is called the Euclidean norm.</a:t>
            </a:r>
          </a:p>
          <a:p>
            <a:endParaRPr lang="en-US" altLang="ko-Kore-KR" sz="1600" dirty="0">
              <a:latin typeface="+mj-lt"/>
            </a:endParaRPr>
          </a:p>
          <a:p>
            <a:r>
              <a:rPr lang="en-US" altLang="ko-Kore-KR" sz="1600" dirty="0">
                <a:latin typeface="+mj-lt"/>
              </a:rPr>
              <a:t>When points p = (p1, p2,..., </a:t>
            </a:r>
            <a:r>
              <a:rPr lang="en-US" altLang="ko-Kore-KR" sz="1600" dirty="0" err="1">
                <a:latin typeface="+mj-lt"/>
              </a:rPr>
              <a:t>pn</a:t>
            </a:r>
            <a:r>
              <a:rPr lang="en-US" altLang="ko-Kore-KR" sz="1600" dirty="0">
                <a:latin typeface="+mj-lt"/>
              </a:rPr>
              <a:t>) and q = (q1, q2,..., </a:t>
            </a:r>
            <a:r>
              <a:rPr lang="en-US" altLang="ko-Kore-KR" sz="1600" dirty="0" err="1">
                <a:latin typeface="+mj-lt"/>
              </a:rPr>
              <a:t>qn</a:t>
            </a:r>
            <a:r>
              <a:rPr lang="en-US" altLang="ko-Kore-KR" sz="1600" dirty="0">
                <a:latin typeface="+mj-lt"/>
              </a:rPr>
              <a:t>) represented by an orthogonal coordinate system, the distance between two points p, q is calculated using two Euclidean norms.</a:t>
            </a:r>
            <a:endParaRPr lang="en-US" altLang="ko-Kore-KR" sz="2000" dirty="0"/>
          </a:p>
          <a:p>
            <a:endParaRPr lang="en-US" altLang="ko-Kore-KR" sz="2000" dirty="0"/>
          </a:p>
        </p:txBody>
      </p:sp>
      <p:pic>
        <p:nvPicPr>
          <p:cNvPr id="7" name="그림 6">
            <a:extLst>
              <a:ext uri="{FF2B5EF4-FFF2-40B4-BE49-F238E27FC236}">
                <a16:creationId xmlns:a16="http://schemas.microsoft.com/office/drawing/2014/main" id="{A166D42F-0DA3-0F8C-A43B-78ECA33DD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710" y="4270871"/>
            <a:ext cx="5702300" cy="584200"/>
          </a:xfrm>
          <a:prstGeom prst="rect">
            <a:avLst/>
          </a:prstGeom>
        </p:spPr>
      </p:pic>
    </p:spTree>
    <p:extLst>
      <p:ext uri="{BB962C8B-B14F-4D97-AF65-F5344CB8AC3E}">
        <p14:creationId xmlns:p14="http://schemas.microsoft.com/office/powerpoint/2010/main" val="416797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j-ea"/>
                <a:ea typeface="+mj-ea"/>
              </a:rPr>
              <a:t>What is k-means</a:t>
            </a:r>
            <a:r>
              <a:rPr lang="ko-KR" altLang="en-US" dirty="0">
                <a:latin typeface="+mj-ea"/>
                <a:ea typeface="+mj-ea"/>
              </a:rPr>
              <a:t> </a:t>
            </a:r>
            <a:r>
              <a:rPr lang="en-US" altLang="ko-KR" dirty="0">
                <a:latin typeface="+mj-ea"/>
                <a:ea typeface="+mj-ea"/>
              </a:rPr>
              <a:t>algorithm?</a:t>
            </a:r>
            <a:endParaRPr lang="ko-KR" altLang="en-US" dirty="0">
              <a:latin typeface="+mj-ea"/>
              <a:ea typeface="+mj-ea"/>
            </a:endParaRPr>
          </a:p>
        </p:txBody>
      </p:sp>
      <p:sp>
        <p:nvSpPr>
          <p:cNvPr id="2" name="AutoShape 2" descr="나">
            <a:extLst>
              <a:ext uri="{FF2B5EF4-FFF2-40B4-BE49-F238E27FC236}">
                <a16:creationId xmlns:a16="http://schemas.microsoft.com/office/drawing/2014/main" id="{503828D6-FC2F-D2F6-C197-F2A6BE30E98B}"/>
              </a:ext>
            </a:extLst>
          </p:cNvPr>
          <p:cNvSpPr>
            <a:spLocks noChangeAspect="1" noChangeArrowheads="1"/>
          </p:cNvSpPr>
          <p:nvPr/>
        </p:nvSpPr>
        <p:spPr bwMode="auto">
          <a:xfrm>
            <a:off x="3918701" y="3407732"/>
            <a:ext cx="510746" cy="534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0" name="TextBox 9">
            <a:extLst>
              <a:ext uri="{FF2B5EF4-FFF2-40B4-BE49-F238E27FC236}">
                <a16:creationId xmlns:a16="http://schemas.microsoft.com/office/drawing/2014/main" id="{8B9791C3-5E4C-BF1F-D344-55075C345E8D}"/>
              </a:ext>
            </a:extLst>
          </p:cNvPr>
          <p:cNvSpPr txBox="1"/>
          <p:nvPr/>
        </p:nvSpPr>
        <p:spPr>
          <a:xfrm>
            <a:off x="224812" y="1551563"/>
            <a:ext cx="7944191" cy="4555093"/>
          </a:xfrm>
          <a:prstGeom prst="rect">
            <a:avLst/>
          </a:prstGeom>
          <a:noFill/>
        </p:spPr>
        <p:txBody>
          <a:bodyPr wrap="square">
            <a:spAutoFit/>
          </a:bodyPr>
          <a:lstStyle/>
          <a:p>
            <a:r>
              <a:rPr lang="en-US" altLang="ko-Kore-KR" sz="2000" dirty="0"/>
              <a:t>Complexity</a:t>
            </a:r>
          </a:p>
          <a:p>
            <a:endParaRPr lang="en-US" altLang="ko-Kore-KR" sz="2000" dirty="0"/>
          </a:p>
          <a:p>
            <a:r>
              <a:rPr lang="en-US" altLang="ko-Kore-KR" sz="1600" dirty="0">
                <a:latin typeface="+mj-lt"/>
              </a:rPr>
              <a:t>Two factors that greatly affect the computational complexity of the k-mean algorithm are </a:t>
            </a:r>
            <a:r>
              <a:rPr lang="en-US" altLang="ko-Kore-KR" sz="1600" b="1" dirty="0">
                <a:latin typeface="+mj-lt"/>
              </a:rPr>
              <a:t>Euclidean space d</a:t>
            </a:r>
            <a:r>
              <a:rPr lang="en-US" altLang="ko-Kore-KR" sz="1600" dirty="0">
                <a:latin typeface="+mj-lt"/>
              </a:rPr>
              <a:t> and </a:t>
            </a:r>
            <a:r>
              <a:rPr lang="en-US" altLang="ko-Kore-KR" sz="1600" b="1" dirty="0">
                <a:latin typeface="+mj-lt"/>
              </a:rPr>
              <a:t>the number of clusters k</a:t>
            </a:r>
            <a:r>
              <a:rPr lang="en-US" altLang="ko-Kore-KR" sz="1600" dirty="0">
                <a:latin typeface="+mj-lt"/>
              </a:rPr>
              <a:t>.</a:t>
            </a:r>
          </a:p>
          <a:p>
            <a:r>
              <a:rPr lang="en-US" altLang="ko-Kore-KR" sz="1600" dirty="0">
                <a:latin typeface="+mj-lt"/>
              </a:rPr>
              <a:t>Even if the number of clusters is small, it is NP-hard to find the optimal solution of the k-means algorithm in the general Euclidean space d. Conversely, even in a low-dimensional Euclidean space, finding the optimal solution for k clusters is also NP-hard</a:t>
            </a:r>
            <a:r>
              <a:rPr lang="en-US" altLang="ko-KR" sz="1600" dirty="0">
                <a:latin typeface="+mj-lt"/>
              </a:rPr>
              <a:t>. </a:t>
            </a:r>
          </a:p>
          <a:p>
            <a:r>
              <a:rPr lang="en-US" altLang="ko-KR" sz="1200" dirty="0">
                <a:latin typeface="+mj-lt"/>
              </a:rPr>
              <a:t>(*NP = </a:t>
            </a:r>
            <a:r>
              <a:rPr lang="en" altLang="ko-Kore-KR" sz="1200" dirty="0">
                <a:latin typeface="+mj-lt"/>
              </a:rPr>
              <a:t>Non-deterministic Polynomial time)</a:t>
            </a:r>
          </a:p>
          <a:p>
            <a:endParaRPr lang="en" altLang="ko-Kore-KR" sz="1200" dirty="0">
              <a:latin typeface="+mj-lt"/>
            </a:endParaRPr>
          </a:p>
          <a:p>
            <a:r>
              <a:rPr lang="en-US" altLang="ko-KR" sz="1600" dirty="0">
                <a:latin typeface="+mj-lt"/>
              </a:rPr>
              <a:t>The time complexity is proportional to the number of clusters, the dimension of the data vector, and the number of data vectors, respectively. In addition, since the algorithm repeats until the solution converges, the algorithm is proportional to the number of iterations. That is, the time taken to group n d-dimensional data vectors into k clusters through </a:t>
            </a:r>
            <a:r>
              <a:rPr lang="en-US" altLang="ko-KR" sz="1600" dirty="0" err="1">
                <a:latin typeface="+mj-lt"/>
              </a:rPr>
              <a:t>i</a:t>
            </a:r>
            <a:r>
              <a:rPr lang="en-US" altLang="ko-KR" sz="1600" dirty="0">
                <a:latin typeface="+mj-lt"/>
              </a:rPr>
              <a:t>-times of repetition is </a:t>
            </a:r>
          </a:p>
          <a:p>
            <a:endParaRPr lang="en-US" altLang="ko-Kore-KR" sz="1600" dirty="0">
              <a:latin typeface="+mj-lt"/>
            </a:endParaRPr>
          </a:p>
          <a:p>
            <a:r>
              <a:rPr lang="en-US" altLang="ko-Kore-KR" sz="1600" dirty="0">
                <a:latin typeface="+mj-lt"/>
              </a:rPr>
              <a:t>For spa</a:t>
            </a:r>
            <a:r>
              <a:rPr lang="en-US" altLang="ko-KR" sz="1600" dirty="0">
                <a:latin typeface="+mj-lt"/>
              </a:rPr>
              <a:t>ce</a:t>
            </a:r>
            <a:r>
              <a:rPr lang="en-US" altLang="ko-Kore-KR" sz="1600" dirty="0">
                <a:latin typeface="+mj-lt"/>
              </a:rPr>
              <a:t> complexity, the algorithm must store additional information about the center of gravity vectors of each cluster, and since these center of gravity vectors are independent every iteration, the k-means algorithm has a space complexity of </a:t>
            </a:r>
          </a:p>
          <a:p>
            <a:endParaRPr lang="en-US" altLang="ko-Kore-KR" dirty="0"/>
          </a:p>
        </p:txBody>
      </p:sp>
      <p:sp>
        <p:nvSpPr>
          <p:cNvPr id="4" name="AutoShape 2" descr="{\displaystyle O((n+k)d)}">
            <a:extLst>
              <a:ext uri="{FF2B5EF4-FFF2-40B4-BE49-F238E27FC236}">
                <a16:creationId xmlns:a16="http://schemas.microsoft.com/office/drawing/2014/main" id="{DE806F03-3E2B-553F-EA69-B3F153B9C95D}"/>
              </a:ext>
            </a:extLst>
          </p:cNvPr>
          <p:cNvSpPr>
            <a:spLocks noChangeAspect="1" noChangeArrowheads="1"/>
          </p:cNvSpPr>
          <p:nvPr/>
        </p:nvSpPr>
        <p:spPr bwMode="auto">
          <a:xfrm>
            <a:off x="4124647" y="36378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7" name="그림 6">
            <a:extLst>
              <a:ext uri="{FF2B5EF4-FFF2-40B4-BE49-F238E27FC236}">
                <a16:creationId xmlns:a16="http://schemas.microsoft.com/office/drawing/2014/main" id="{001B8F1B-A8DE-AB6A-FF16-1373BDF0F21E}"/>
              </a:ext>
            </a:extLst>
          </p:cNvPr>
          <p:cNvPicPr>
            <a:picLocks noChangeAspect="1"/>
          </p:cNvPicPr>
          <p:nvPr/>
        </p:nvPicPr>
        <p:blipFill rotWithShape="1">
          <a:blip r:embed="rId2">
            <a:extLst>
              <a:ext uri="{28A0092B-C50C-407E-A947-70E740481C1C}">
                <a14:useLocalDpi xmlns:a14="http://schemas.microsoft.com/office/drawing/2010/main" val="0"/>
              </a:ext>
            </a:extLst>
          </a:blip>
          <a:srcRect r="3378" b="2000"/>
          <a:stretch/>
        </p:blipFill>
        <p:spPr>
          <a:xfrm>
            <a:off x="5096289" y="5484495"/>
            <a:ext cx="1178011" cy="311150"/>
          </a:xfrm>
          <a:prstGeom prst="rect">
            <a:avLst/>
          </a:prstGeom>
        </p:spPr>
      </p:pic>
      <p:pic>
        <p:nvPicPr>
          <p:cNvPr id="6" name="그림 5">
            <a:extLst>
              <a:ext uri="{FF2B5EF4-FFF2-40B4-BE49-F238E27FC236}">
                <a16:creationId xmlns:a16="http://schemas.microsoft.com/office/drawing/2014/main" id="{17FFDBC6-B2B9-D48D-C323-62A08B0A3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513" y="4531326"/>
            <a:ext cx="812800" cy="266700"/>
          </a:xfrm>
          <a:prstGeom prst="rect">
            <a:avLst/>
          </a:prstGeom>
        </p:spPr>
      </p:pic>
    </p:spTree>
    <p:extLst>
      <p:ext uri="{BB962C8B-B14F-4D97-AF65-F5344CB8AC3E}">
        <p14:creationId xmlns:p14="http://schemas.microsoft.com/office/powerpoint/2010/main" val="22983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a:extLst>
              <a:ext uri="{FF2B5EF4-FFF2-40B4-BE49-F238E27FC236}">
                <a16:creationId xmlns:a16="http://schemas.microsoft.com/office/drawing/2014/main" id="{FC888A55-2E67-464E-BDC3-0964A8EBA2A3}"/>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100" name="직사각형 99">
            <a:extLst>
              <a:ext uri="{FF2B5EF4-FFF2-40B4-BE49-F238E27FC236}">
                <a16:creationId xmlns:a16="http://schemas.microsoft.com/office/drawing/2014/main" id="{2FA3A9F2-C268-4765-AB1C-2BBE84B31A8F}"/>
              </a:ext>
            </a:extLst>
          </p:cNvPr>
          <p:cNvSpPr/>
          <p:nvPr/>
        </p:nvSpPr>
        <p:spPr>
          <a:xfrm>
            <a:off x="1038340" y="191396"/>
            <a:ext cx="911468" cy="246221"/>
          </a:xfrm>
          <a:prstGeom prst="rect">
            <a:avLst/>
          </a:prstGeom>
        </p:spPr>
        <p:txBody>
          <a:bodyPr wrap="none">
            <a:spAutoFit/>
          </a:bodyPr>
          <a:lstStyle/>
          <a:p>
            <a:pPr latinLnBrk="1"/>
            <a:r>
              <a:rPr lang="en-US" altLang="ko-KR"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01 </a:t>
            </a:r>
            <a:endParaRPr lang="ko-KR" altLang="en-US" sz="1000" spc="-7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3" name="제목 2">
            <a:extLst>
              <a:ext uri="{FF2B5EF4-FFF2-40B4-BE49-F238E27FC236}">
                <a16:creationId xmlns:a16="http://schemas.microsoft.com/office/drawing/2014/main" id="{A5D34EE7-5310-4E8E-A6C5-B2CE79A1BD0C}"/>
              </a:ext>
            </a:extLst>
          </p:cNvPr>
          <p:cNvSpPr>
            <a:spLocks noGrp="1"/>
          </p:cNvSpPr>
          <p:nvPr>
            <p:ph type="title"/>
          </p:nvPr>
        </p:nvSpPr>
        <p:spPr/>
        <p:txBody>
          <a:bodyPr/>
          <a:lstStyle/>
          <a:p>
            <a:r>
              <a:rPr lang="en-US" altLang="ko-KR" dirty="0">
                <a:latin typeface="+mj-ea"/>
                <a:ea typeface="+mj-ea"/>
              </a:rPr>
              <a:t>What is k-means</a:t>
            </a:r>
            <a:r>
              <a:rPr lang="ko-KR" altLang="en-US" dirty="0">
                <a:latin typeface="+mj-ea"/>
                <a:ea typeface="+mj-ea"/>
              </a:rPr>
              <a:t> </a:t>
            </a:r>
            <a:r>
              <a:rPr lang="en-US" altLang="ko-KR" dirty="0">
                <a:latin typeface="+mj-ea"/>
                <a:ea typeface="+mj-ea"/>
              </a:rPr>
              <a:t>algorithm?</a:t>
            </a:r>
            <a:endParaRPr lang="ko-KR" altLang="en-US" dirty="0">
              <a:latin typeface="+mj-ea"/>
              <a:ea typeface="+mj-ea"/>
            </a:endParaRPr>
          </a:p>
        </p:txBody>
      </p:sp>
      <p:sp>
        <p:nvSpPr>
          <p:cNvPr id="2" name="AutoShape 2" descr="나">
            <a:extLst>
              <a:ext uri="{FF2B5EF4-FFF2-40B4-BE49-F238E27FC236}">
                <a16:creationId xmlns:a16="http://schemas.microsoft.com/office/drawing/2014/main" id="{503828D6-FC2F-D2F6-C197-F2A6BE30E98B}"/>
              </a:ext>
            </a:extLst>
          </p:cNvPr>
          <p:cNvSpPr>
            <a:spLocks noChangeAspect="1" noChangeArrowheads="1"/>
          </p:cNvSpPr>
          <p:nvPr/>
        </p:nvSpPr>
        <p:spPr bwMode="auto">
          <a:xfrm>
            <a:off x="3918701" y="3407732"/>
            <a:ext cx="510746" cy="534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0" name="TextBox 9">
            <a:extLst>
              <a:ext uri="{FF2B5EF4-FFF2-40B4-BE49-F238E27FC236}">
                <a16:creationId xmlns:a16="http://schemas.microsoft.com/office/drawing/2014/main" id="{8B9791C3-5E4C-BF1F-D344-55075C345E8D}"/>
              </a:ext>
            </a:extLst>
          </p:cNvPr>
          <p:cNvSpPr txBox="1"/>
          <p:nvPr/>
        </p:nvSpPr>
        <p:spPr>
          <a:xfrm>
            <a:off x="224812" y="1551563"/>
            <a:ext cx="7944191" cy="2923877"/>
          </a:xfrm>
          <a:prstGeom prst="rect">
            <a:avLst/>
          </a:prstGeom>
          <a:noFill/>
        </p:spPr>
        <p:txBody>
          <a:bodyPr wrap="square">
            <a:spAutoFit/>
          </a:bodyPr>
          <a:lstStyle/>
          <a:p>
            <a:r>
              <a:rPr lang="en-US" altLang="ko-Kore-KR" sz="2000" dirty="0"/>
              <a:t>Limitation</a:t>
            </a:r>
          </a:p>
          <a:p>
            <a:endParaRPr lang="en-US" altLang="ko-Kore-KR" sz="2000" dirty="0"/>
          </a:p>
          <a:p>
            <a:pPr marL="342900" indent="-342900">
              <a:buAutoNum type="arabicPeriod"/>
            </a:pPr>
            <a:r>
              <a:rPr lang="en-US" altLang="ko-Kore-KR" dirty="0"/>
              <a:t>The value of the number of clusters k should be specified as an input parameter.</a:t>
            </a:r>
          </a:p>
          <a:p>
            <a:pPr marL="342900" indent="-342900">
              <a:buAutoNum type="arabicPeriod"/>
            </a:pPr>
            <a:endParaRPr lang="en-US" altLang="ko-Kore-KR" dirty="0"/>
          </a:p>
          <a:p>
            <a:pPr marL="342900" indent="-342900">
              <a:buAutoNum type="arabicPeriod"/>
            </a:pPr>
            <a:r>
              <a:rPr lang="en-US" altLang="ko-Kore-KR" dirty="0"/>
              <a:t>There is a possibility that the error convergence of the algorithm will converge to a local minimum rather than a global minimum.</a:t>
            </a:r>
          </a:p>
          <a:p>
            <a:pPr marL="342900" indent="-342900">
              <a:buAutoNum type="arabicPeriod"/>
            </a:pPr>
            <a:endParaRPr lang="en-US" altLang="ko-Kore-KR" dirty="0"/>
          </a:p>
          <a:p>
            <a:pPr marL="342900" indent="-342900">
              <a:buAutoNum type="arabicPeriod"/>
            </a:pPr>
            <a:r>
              <a:rPr lang="en-US" altLang="ko-Kore-KR" dirty="0"/>
              <a:t>It is sensitive to outliers.</a:t>
            </a:r>
          </a:p>
          <a:p>
            <a:pPr marL="342900" indent="-342900">
              <a:buAutoNum type="arabicPeriod"/>
            </a:pPr>
            <a:endParaRPr lang="en-US" altLang="ko-Kore-KR" dirty="0"/>
          </a:p>
          <a:p>
            <a:pPr marL="342900" indent="-342900">
              <a:buAutoNum type="arabicPeriod"/>
            </a:pPr>
            <a:r>
              <a:rPr lang="en-US" altLang="ko-Kore-KR" dirty="0"/>
              <a:t>It is not suitable for finding clusters that are not spherical.</a:t>
            </a:r>
          </a:p>
        </p:txBody>
      </p:sp>
      <p:sp>
        <p:nvSpPr>
          <p:cNvPr id="4" name="AutoShape 2" descr="{\displaystyle O((n+k)d)}">
            <a:extLst>
              <a:ext uri="{FF2B5EF4-FFF2-40B4-BE49-F238E27FC236}">
                <a16:creationId xmlns:a16="http://schemas.microsoft.com/office/drawing/2014/main" id="{DE806F03-3E2B-553F-EA69-B3F153B9C95D}"/>
              </a:ext>
            </a:extLst>
          </p:cNvPr>
          <p:cNvSpPr>
            <a:spLocks noChangeAspect="1" noChangeArrowheads="1"/>
          </p:cNvSpPr>
          <p:nvPr/>
        </p:nvSpPr>
        <p:spPr bwMode="auto">
          <a:xfrm>
            <a:off x="4124647" y="36378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Tree>
    <p:extLst>
      <p:ext uri="{BB962C8B-B14F-4D97-AF65-F5344CB8AC3E}">
        <p14:creationId xmlns:p14="http://schemas.microsoft.com/office/powerpoint/2010/main" val="3375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그림 52">
            <a:extLst>
              <a:ext uri="{FF2B5EF4-FFF2-40B4-BE49-F238E27FC236}">
                <a16:creationId xmlns:a16="http://schemas.microsoft.com/office/drawing/2014/main" id="{65B69A91-B12B-4225-B8D2-7AB7C6A23B30}"/>
              </a:ext>
            </a:extLst>
          </p:cNvPr>
          <p:cNvPicPr>
            <a:picLocks noChangeAspect="1"/>
          </p:cNvPicPr>
          <p:nvPr/>
        </p:nvPicPr>
        <p:blipFill rotWithShape="1">
          <a:blip r:embed="rId2"/>
          <a:srcRect r="68020" b="28106"/>
          <a:stretch/>
        </p:blipFill>
        <p:spPr>
          <a:xfrm>
            <a:off x="1542779" y="1229685"/>
            <a:ext cx="2478030" cy="1994267"/>
          </a:xfrm>
          <a:prstGeom prst="rect">
            <a:avLst/>
          </a:prstGeom>
        </p:spPr>
      </p:pic>
      <p:sp>
        <p:nvSpPr>
          <p:cNvPr id="12" name="Text Placeholder 32">
            <a:extLst>
              <a:ext uri="{FF2B5EF4-FFF2-40B4-BE49-F238E27FC236}">
                <a16:creationId xmlns:a16="http://schemas.microsoft.com/office/drawing/2014/main" id="{0C5C8697-504C-4FA5-A70F-687190A45E3C}"/>
              </a:ext>
            </a:extLst>
          </p:cNvPr>
          <p:cNvSpPr txBox="1">
            <a:spLocks/>
          </p:cNvSpPr>
          <p:nvPr/>
        </p:nvSpPr>
        <p:spPr>
          <a:xfrm>
            <a:off x="3021753" y="946106"/>
            <a:ext cx="897640" cy="141489"/>
          </a:xfrm>
          <a:prstGeom prst="rect">
            <a:avLst/>
          </a:prstGeom>
        </p:spPr>
        <p:txBody>
          <a:bodyPr wrap="none"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ts val="0"/>
              </a:spcBef>
              <a:buNone/>
              <a:defRPr/>
            </a:pPr>
            <a:r>
              <a:rPr lang="en" altLang="ko-KR" sz="1400" spc="-100" dirty="0">
                <a:ln>
                  <a:solidFill>
                    <a:prstClr val="white">
                      <a:lumMod val="85000"/>
                      <a:alpha val="0"/>
                    </a:prstClr>
                  </a:solidFill>
                </a:ln>
                <a:solidFill>
                  <a:srgbClr val="4835CB"/>
                </a:solidFill>
                <a:latin typeface="+mj-ea"/>
                <a:ea typeface="+mj-ea"/>
              </a:rPr>
              <a:t>The execution process of a standard algorithm</a:t>
            </a:r>
            <a:endParaRPr lang="en-US" altLang="ko-KR" sz="1400" spc="-100" dirty="0">
              <a:ln>
                <a:solidFill>
                  <a:prstClr val="white">
                    <a:lumMod val="85000"/>
                    <a:alpha val="0"/>
                  </a:prstClr>
                </a:solidFill>
              </a:ln>
              <a:solidFill>
                <a:srgbClr val="4835CB"/>
              </a:solidFill>
              <a:latin typeface="+mj-ea"/>
              <a:ea typeface="+mj-ea"/>
            </a:endParaRPr>
          </a:p>
        </p:txBody>
      </p:sp>
      <p:sp>
        <p:nvSpPr>
          <p:cNvPr id="51" name="직사각형 50">
            <a:extLst>
              <a:ext uri="{FF2B5EF4-FFF2-40B4-BE49-F238E27FC236}">
                <a16:creationId xmlns:a16="http://schemas.microsoft.com/office/drawing/2014/main" id="{07407BF4-687D-4574-85F1-69EF2FAF567F}"/>
              </a:ext>
            </a:extLst>
          </p:cNvPr>
          <p:cNvSpPr/>
          <p:nvPr/>
        </p:nvSpPr>
        <p:spPr>
          <a:xfrm>
            <a:off x="1038340" y="191396"/>
            <a:ext cx="827471" cy="246221"/>
          </a:xfrm>
          <a:prstGeom prst="rect">
            <a:avLst/>
          </a:prstGeom>
        </p:spPr>
        <p:txBody>
          <a:bodyPr wrap="none">
            <a:spAutoFit/>
          </a:bodyPr>
          <a:lstStyle/>
          <a:p>
            <a:pPr latinLnBrk="1"/>
            <a:r>
              <a:rPr lang="en-US" altLang="ko-KR"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CHPATER 02</a:t>
            </a:r>
            <a:endParaRPr lang="ko-KR" altLang="en-US" sz="10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54" name="Rounded Rectangle 82">
            <a:extLst>
              <a:ext uri="{FF2B5EF4-FFF2-40B4-BE49-F238E27FC236}">
                <a16:creationId xmlns:a16="http://schemas.microsoft.com/office/drawing/2014/main" id="{DC5E17A4-6F91-4532-BBE7-BC448A90486D}"/>
              </a:ext>
            </a:extLst>
          </p:cNvPr>
          <p:cNvSpPr/>
          <p:nvPr/>
        </p:nvSpPr>
        <p:spPr>
          <a:xfrm>
            <a:off x="1038340" y="2972698"/>
            <a:ext cx="3486908" cy="1108739"/>
          </a:xfrm>
          <a:prstGeom prst="roundRect">
            <a:avLst>
              <a:gd name="adj" fmla="val 575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182880" rIns="182880" bIns="182880" rtlCol="0" anchor="ctr"/>
          <a:lstStyle/>
          <a:p>
            <a:pPr marL="228600" indent="-228600" algn="ctr" defTabSz="914400">
              <a:lnSpc>
                <a:spcPct val="120000"/>
              </a:lnSpc>
              <a:buAutoNum type="arabicParenR"/>
            </a:pPr>
            <a:r>
              <a:rPr lang="en" altLang="ko-KR" sz="1200" spc="-100" dirty="0">
                <a:ln>
                  <a:solidFill>
                    <a:prstClr val="white">
                      <a:lumMod val="85000"/>
                      <a:alpha val="0"/>
                    </a:prstClr>
                  </a:solidFill>
                </a:ln>
                <a:solidFill>
                  <a:prstClr val="black">
                    <a:lumMod val="65000"/>
                    <a:lumOff val="35000"/>
                  </a:prstClr>
                </a:solidFill>
                <a:latin typeface="+mn-ea"/>
              </a:rPr>
              <a:t>The initial k "average value" </a:t>
            </a:r>
          </a:p>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(k=3 in this case) is randomly selected </a:t>
            </a:r>
          </a:p>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from the data objects. (shown in colored circles).</a:t>
            </a:r>
            <a:endParaRPr lang="id-ID" altLang="ko-KR" sz="1200" spc="-100" dirty="0">
              <a:ln>
                <a:solidFill>
                  <a:prstClr val="white">
                    <a:lumMod val="85000"/>
                    <a:alpha val="0"/>
                  </a:prstClr>
                </a:solidFill>
              </a:ln>
              <a:solidFill>
                <a:prstClr val="black">
                  <a:lumMod val="65000"/>
                  <a:lumOff val="35000"/>
                </a:prstClr>
              </a:solidFill>
              <a:latin typeface="+mn-ea"/>
            </a:endParaRPr>
          </a:p>
        </p:txBody>
      </p:sp>
      <p:sp>
        <p:nvSpPr>
          <p:cNvPr id="27" name="직사각형 26">
            <a:extLst>
              <a:ext uri="{FF2B5EF4-FFF2-40B4-BE49-F238E27FC236}">
                <a16:creationId xmlns:a16="http://schemas.microsoft.com/office/drawing/2014/main" id="{60DA939D-F62A-6545-851C-E062E5F2538C}"/>
              </a:ext>
            </a:extLst>
          </p:cNvPr>
          <p:cNvSpPr/>
          <p:nvPr/>
        </p:nvSpPr>
        <p:spPr>
          <a:xfrm>
            <a:off x="8169003" y="388165"/>
            <a:ext cx="589906" cy="230832"/>
          </a:xfrm>
          <a:prstGeom prst="rect">
            <a:avLst/>
          </a:prstGeom>
        </p:spPr>
        <p:txBody>
          <a:bodyPr wrap="none">
            <a:spAutoFit/>
          </a:bodyPr>
          <a:lstStyle/>
          <a:p>
            <a:pPr algn="r" latinLnBrk="1"/>
            <a:r>
              <a:rPr lang="en-US" altLang="ko-KR"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rPr>
              <a:t>PAR0161</a:t>
            </a:r>
            <a:endParaRPr lang="ko-KR" altLang="en-US" sz="900" spc="-70" dirty="0">
              <a:ln>
                <a:solidFill>
                  <a:schemeClr val="bg1">
                    <a:lumMod val="85000"/>
                    <a:alpha val="0"/>
                  </a:schemeClr>
                </a:solidFill>
              </a:ln>
              <a:gradFill flip="none" rotWithShape="1">
                <a:gsLst>
                  <a:gs pos="16000">
                    <a:srgbClr val="487AD5"/>
                  </a:gs>
                  <a:gs pos="100000">
                    <a:srgbClr val="4835CB"/>
                  </a:gs>
                </a:gsLst>
                <a:lin ang="10800000" scaled="1"/>
                <a:tileRect/>
              </a:gradFill>
              <a:latin typeface="Noto Sans CJK KR Black" panose="020B0A00000000000000" pitchFamily="34" charset="-127"/>
              <a:ea typeface="Noto Sans CJK KR Black" panose="020B0A00000000000000" pitchFamily="34" charset="-127"/>
            </a:endParaRPr>
          </a:p>
        </p:txBody>
      </p:sp>
      <p:sp>
        <p:nvSpPr>
          <p:cNvPr id="4" name="제목 3">
            <a:extLst>
              <a:ext uri="{FF2B5EF4-FFF2-40B4-BE49-F238E27FC236}">
                <a16:creationId xmlns:a16="http://schemas.microsoft.com/office/drawing/2014/main" id="{7881F145-B92B-446E-58C3-67A61C9DEBC4}"/>
              </a:ext>
            </a:extLst>
          </p:cNvPr>
          <p:cNvSpPr>
            <a:spLocks noGrp="1"/>
          </p:cNvSpPr>
          <p:nvPr>
            <p:ph type="title"/>
          </p:nvPr>
        </p:nvSpPr>
        <p:spPr/>
        <p:txBody>
          <a:bodyPr/>
          <a:lstStyle/>
          <a:p>
            <a:r>
              <a:rPr lang="en-US" altLang="ko-Kore-KR" dirty="0">
                <a:latin typeface="+mj-ea"/>
                <a:ea typeface="+mj-ea"/>
              </a:rPr>
              <a:t>Implement k-means algorithm</a:t>
            </a:r>
            <a:endParaRPr lang="ko-Kore-KR" altLang="en-US" dirty="0">
              <a:latin typeface="+mj-ea"/>
              <a:ea typeface="+mj-ea"/>
            </a:endParaRPr>
          </a:p>
        </p:txBody>
      </p:sp>
      <p:pic>
        <p:nvPicPr>
          <p:cNvPr id="1026" name="Picture 2">
            <a:extLst>
              <a:ext uri="{FF2B5EF4-FFF2-40B4-BE49-F238E27FC236}">
                <a16:creationId xmlns:a16="http://schemas.microsoft.com/office/drawing/2014/main" id="{DCD61F7E-0A24-DE7F-A253-2416CE088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2" y="1398421"/>
            <a:ext cx="15748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1" name="그림 30">
            <a:extLst>
              <a:ext uri="{FF2B5EF4-FFF2-40B4-BE49-F238E27FC236}">
                <a16:creationId xmlns:a16="http://schemas.microsoft.com/office/drawing/2014/main" id="{828BEC9C-EA94-7A4F-1186-D01FA5D257C1}"/>
              </a:ext>
            </a:extLst>
          </p:cNvPr>
          <p:cNvPicPr>
            <a:picLocks noChangeAspect="1"/>
          </p:cNvPicPr>
          <p:nvPr/>
        </p:nvPicPr>
        <p:blipFill rotWithShape="1">
          <a:blip r:embed="rId2"/>
          <a:srcRect r="68020" b="28106"/>
          <a:stretch/>
        </p:blipFill>
        <p:spPr>
          <a:xfrm>
            <a:off x="4999123" y="1229684"/>
            <a:ext cx="2478030" cy="1994267"/>
          </a:xfrm>
          <a:prstGeom prst="rect">
            <a:avLst/>
          </a:prstGeom>
        </p:spPr>
      </p:pic>
      <p:pic>
        <p:nvPicPr>
          <p:cNvPr id="32" name="그림 31">
            <a:extLst>
              <a:ext uri="{FF2B5EF4-FFF2-40B4-BE49-F238E27FC236}">
                <a16:creationId xmlns:a16="http://schemas.microsoft.com/office/drawing/2014/main" id="{0D2CACE2-6E81-2E3E-3B67-DBDF924F04C3}"/>
              </a:ext>
            </a:extLst>
          </p:cNvPr>
          <p:cNvPicPr>
            <a:picLocks noChangeAspect="1"/>
          </p:cNvPicPr>
          <p:nvPr/>
        </p:nvPicPr>
        <p:blipFill rotWithShape="1">
          <a:blip r:embed="rId2"/>
          <a:srcRect r="68020" b="28106"/>
          <a:stretch/>
        </p:blipFill>
        <p:spPr>
          <a:xfrm>
            <a:off x="1542779" y="4070787"/>
            <a:ext cx="2478030" cy="1994267"/>
          </a:xfrm>
          <a:prstGeom prst="rect">
            <a:avLst/>
          </a:prstGeom>
        </p:spPr>
      </p:pic>
      <p:pic>
        <p:nvPicPr>
          <p:cNvPr id="1028" name="Picture 4">
            <a:extLst>
              <a:ext uri="{FF2B5EF4-FFF2-40B4-BE49-F238E27FC236}">
                <a16:creationId xmlns:a16="http://schemas.microsoft.com/office/drawing/2014/main" id="{D5357BAA-27B5-321D-A9CD-3D423A46F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774" y="1336636"/>
            <a:ext cx="17653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88524B-A9D5-000D-2E68-9E90C7307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1333" y="4118508"/>
            <a:ext cx="17653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2" name="그림 41">
            <a:extLst>
              <a:ext uri="{FF2B5EF4-FFF2-40B4-BE49-F238E27FC236}">
                <a16:creationId xmlns:a16="http://schemas.microsoft.com/office/drawing/2014/main" id="{02B7CFAC-BAAD-87F0-30C8-D302E1A92CD3}"/>
              </a:ext>
            </a:extLst>
          </p:cNvPr>
          <p:cNvPicPr>
            <a:picLocks noChangeAspect="1"/>
          </p:cNvPicPr>
          <p:nvPr/>
        </p:nvPicPr>
        <p:blipFill rotWithShape="1">
          <a:blip r:embed="rId2"/>
          <a:srcRect r="68020" b="28106"/>
          <a:stretch/>
        </p:blipFill>
        <p:spPr>
          <a:xfrm>
            <a:off x="4999303" y="4070787"/>
            <a:ext cx="2478030" cy="1994267"/>
          </a:xfrm>
          <a:prstGeom prst="rect">
            <a:avLst/>
          </a:prstGeom>
        </p:spPr>
      </p:pic>
      <p:pic>
        <p:nvPicPr>
          <p:cNvPr id="1034" name="Picture 10">
            <a:extLst>
              <a:ext uri="{FF2B5EF4-FFF2-40B4-BE49-F238E27FC236}">
                <a16:creationId xmlns:a16="http://schemas.microsoft.com/office/drawing/2014/main" id="{0069DCC3-E220-961C-A4AA-0190C4D242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0954" y="4174114"/>
            <a:ext cx="1765300" cy="1524000"/>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82">
            <a:extLst>
              <a:ext uri="{FF2B5EF4-FFF2-40B4-BE49-F238E27FC236}">
                <a16:creationId xmlns:a16="http://schemas.microsoft.com/office/drawing/2014/main" id="{15FF5536-8711-881D-6EE9-BED8DD0CB346}"/>
              </a:ext>
            </a:extLst>
          </p:cNvPr>
          <p:cNvSpPr/>
          <p:nvPr/>
        </p:nvSpPr>
        <p:spPr>
          <a:xfrm>
            <a:off x="4469970" y="2873841"/>
            <a:ext cx="3486908" cy="1108739"/>
          </a:xfrm>
          <a:prstGeom prst="roundRect">
            <a:avLst>
              <a:gd name="adj" fmla="val 575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182880" rIns="182880" bIns="182880" rtlCol="0" anchor="ctr"/>
          <a:lstStyle/>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2) Each data object is grouped </a:t>
            </a:r>
          </a:p>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based on the nearest average value.</a:t>
            </a:r>
            <a:endParaRPr lang="id-ID" altLang="ko-KR" sz="1200" spc="-100" dirty="0">
              <a:ln>
                <a:solidFill>
                  <a:prstClr val="white">
                    <a:lumMod val="85000"/>
                    <a:alpha val="0"/>
                  </a:prstClr>
                </a:solidFill>
              </a:ln>
              <a:solidFill>
                <a:prstClr val="black">
                  <a:lumMod val="65000"/>
                  <a:lumOff val="35000"/>
                </a:prstClr>
              </a:solidFill>
              <a:latin typeface="+mn-ea"/>
            </a:endParaRPr>
          </a:p>
        </p:txBody>
      </p:sp>
      <p:sp>
        <p:nvSpPr>
          <p:cNvPr id="48" name="Rounded Rectangle 82">
            <a:extLst>
              <a:ext uri="{FF2B5EF4-FFF2-40B4-BE49-F238E27FC236}">
                <a16:creationId xmlns:a16="http://schemas.microsoft.com/office/drawing/2014/main" id="{CC80B183-55EB-10BA-0493-04DE24AFC8E8}"/>
              </a:ext>
            </a:extLst>
          </p:cNvPr>
          <p:cNvSpPr/>
          <p:nvPr/>
        </p:nvSpPr>
        <p:spPr>
          <a:xfrm>
            <a:off x="1038340" y="5749261"/>
            <a:ext cx="3486908" cy="1108739"/>
          </a:xfrm>
          <a:prstGeom prst="roundRect">
            <a:avLst>
              <a:gd name="adj" fmla="val 575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182880" rIns="182880" bIns="182880" rtlCol="0" anchor="ctr"/>
          <a:lstStyle/>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3) The average value is readjusted </a:t>
            </a:r>
          </a:p>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based on the center point of k clusters.</a:t>
            </a:r>
            <a:endParaRPr lang="id-ID" altLang="ko-KR" sz="1200" spc="-100" dirty="0">
              <a:ln>
                <a:solidFill>
                  <a:prstClr val="white">
                    <a:lumMod val="85000"/>
                    <a:alpha val="0"/>
                  </a:prstClr>
                </a:solidFill>
              </a:ln>
              <a:solidFill>
                <a:prstClr val="black">
                  <a:lumMod val="65000"/>
                  <a:lumOff val="35000"/>
                </a:prstClr>
              </a:solidFill>
              <a:latin typeface="+mn-ea"/>
            </a:endParaRPr>
          </a:p>
        </p:txBody>
      </p:sp>
      <p:sp>
        <p:nvSpPr>
          <p:cNvPr id="49" name="Rounded Rectangle 82">
            <a:extLst>
              <a:ext uri="{FF2B5EF4-FFF2-40B4-BE49-F238E27FC236}">
                <a16:creationId xmlns:a16="http://schemas.microsoft.com/office/drawing/2014/main" id="{175B751B-3188-1283-E038-333D33358E3D}"/>
              </a:ext>
            </a:extLst>
          </p:cNvPr>
          <p:cNvSpPr/>
          <p:nvPr/>
        </p:nvSpPr>
        <p:spPr>
          <a:xfrm>
            <a:off x="4469970" y="5626737"/>
            <a:ext cx="3486908" cy="1108739"/>
          </a:xfrm>
          <a:prstGeom prst="roundRect">
            <a:avLst>
              <a:gd name="adj" fmla="val 575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182880" rIns="182880" bIns="182880" rtlCol="0" anchor="ctr"/>
          <a:lstStyle/>
          <a:p>
            <a:pPr algn="ctr" defTabSz="914400">
              <a:lnSpc>
                <a:spcPct val="120000"/>
              </a:lnSpc>
            </a:pPr>
            <a:r>
              <a:rPr lang="en" altLang="ko-KR" sz="1200" spc="-100" dirty="0">
                <a:ln>
                  <a:solidFill>
                    <a:prstClr val="white">
                      <a:lumMod val="85000"/>
                      <a:alpha val="0"/>
                    </a:prstClr>
                  </a:solidFill>
                </a:ln>
                <a:solidFill>
                  <a:prstClr val="black">
                    <a:lumMod val="65000"/>
                    <a:lumOff val="35000"/>
                  </a:prstClr>
                </a:solidFill>
                <a:latin typeface="+mn-ea"/>
              </a:rPr>
              <a:t>4) Repeat steps 2) and 3) until convergence.</a:t>
            </a:r>
            <a:endParaRPr lang="id-ID" altLang="ko-KR" sz="1200" spc="-100" dirty="0">
              <a:ln>
                <a:solidFill>
                  <a:prstClr val="white">
                    <a:lumMod val="85000"/>
                    <a:alpha val="0"/>
                  </a:prstClr>
                </a:solidFill>
              </a:ln>
              <a:solidFill>
                <a:prstClr val="black">
                  <a:lumMod val="65000"/>
                  <a:lumOff val="35000"/>
                </a:prstClr>
              </a:solidFill>
              <a:latin typeface="+mn-ea"/>
            </a:endParaRPr>
          </a:p>
        </p:txBody>
      </p:sp>
    </p:spTree>
    <p:extLst>
      <p:ext uri="{BB962C8B-B14F-4D97-AF65-F5344CB8AC3E}">
        <p14:creationId xmlns:p14="http://schemas.microsoft.com/office/powerpoint/2010/main" val="124547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5231</TotalTime>
  <Words>1041</Words>
  <Application>Microsoft Macintosh PowerPoint</Application>
  <PresentationFormat>화면 슬라이드 쇼(4:3)</PresentationFormat>
  <Paragraphs>171</Paragraphs>
  <Slides>20</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Calibri Light</vt:lpstr>
      <vt:lpstr>고도 B</vt:lpstr>
      <vt:lpstr>Malgun Gothic</vt:lpstr>
      <vt:lpstr>Calibri</vt:lpstr>
      <vt:lpstr>Cambria Math</vt:lpstr>
      <vt:lpstr>Arial</vt:lpstr>
      <vt:lpstr>Malgun Gothic</vt:lpstr>
      <vt:lpstr>Noto Sans CJK KR Black</vt:lpstr>
      <vt:lpstr>Office 테마</vt:lpstr>
      <vt:lpstr>PowerPoint 프레젠테이션</vt:lpstr>
      <vt:lpstr>PowerPoint 프레젠테이션</vt:lpstr>
      <vt:lpstr>What is k-means algorithm?</vt:lpstr>
      <vt:lpstr>What is k-means algorithm?</vt:lpstr>
      <vt:lpstr>What is k-means algorithm?</vt:lpstr>
      <vt:lpstr>What is k-means algorithm?</vt:lpstr>
      <vt:lpstr>What is k-means algorithm?</vt:lpstr>
      <vt:lpstr>What is k-means algorithm?</vt:lpstr>
      <vt:lpstr>Implement k-means algorithm</vt:lpstr>
      <vt:lpstr>Implement k-means algorithm</vt:lpstr>
      <vt:lpstr>Implement k-means algorithm</vt:lpstr>
      <vt:lpstr>Implement k-means algorithm</vt:lpstr>
      <vt:lpstr>Working for 1D data</vt:lpstr>
      <vt:lpstr>Working for 1D data</vt:lpstr>
      <vt:lpstr>Working for 2D data</vt:lpstr>
      <vt:lpstr>Working for 2D data</vt:lpstr>
      <vt:lpstr>Working for 3D data</vt:lpstr>
      <vt:lpstr>Working for 3D data</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Jueun Park</dc:creator>
  <cp:keywords/>
  <dc:description/>
  <cp:lastModifiedBy>박주은</cp:lastModifiedBy>
  <cp:revision>60</cp:revision>
  <dcterms:created xsi:type="dcterms:W3CDTF">2018-08-02T22:51:55Z</dcterms:created>
  <dcterms:modified xsi:type="dcterms:W3CDTF">2022-05-06T14:34:02Z</dcterms:modified>
  <cp:category/>
</cp:coreProperties>
</file>